
<file path=[Content_Types].xml><?xml version="1.0" encoding="utf-8"?>
<Types xmlns="http://schemas.openxmlformats.org/package/2006/content-types">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5069" autoAdjust="0"/>
  </p:normalViewPr>
  <p:slideViewPr>
    <p:cSldViewPr>
      <p:cViewPr varScale="1">
        <p:scale>
          <a:sx n="49" d="100"/>
          <a:sy n="49" d="100"/>
        </p:scale>
        <p:origin x="300" y="42"/>
      </p:cViewPr>
      <p:guideLst>
        <p:guide orient="horz" pos="2880"/>
        <p:guide pos="2160"/>
      </p:guideLst>
    </p:cSldViewPr>
  </p:slideViewPr>
  <p:notesTextViewPr>
    <p:cViewPr>
      <p:scale>
        <a:sx n="100" d="100"/>
        <a:sy n="100" d="100"/>
      </p:scale>
      <p:origin x="0" y="-5736"/>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CB2A240F-8D89-44FD-94CF-AA3CC2615CEA}" type="datetimeFigureOut">
              <a:rPr lang="en-US" smtClean="0"/>
              <a:t>6/10/2024</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8818FE9E-BD16-4405-811A-CFA96666384A}" type="slidenum">
              <a:rPr lang="en-US" smtClean="0"/>
              <a:t>‹#›</a:t>
            </a:fld>
            <a:endParaRPr lang="en-US"/>
          </a:p>
        </p:txBody>
      </p:sp>
    </p:spTree>
    <p:extLst>
      <p:ext uri="{BB962C8B-B14F-4D97-AF65-F5344CB8AC3E}">
        <p14:creationId xmlns:p14="http://schemas.microsoft.com/office/powerpoint/2010/main" val="2452317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eployedmedicine.com/market/31/content/40"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module discusses cardiopulmonary resuscitation (CPR) during the Tactical Field Care (TFC) phase.</a:t>
            </a:r>
          </a:p>
          <a:p>
            <a:r>
              <a:rPr lang="en-US" dirty="0"/>
              <a:t>All Service Members and Combat Lifesaver training does not address the role of CPR. But Combat Medic/Corpsman (CMC) and you, as a Combat Paramedic/Provider (CPP) will need to address any concerns about CPR in Tactical Field Care and apply the TCCC Guidelines.</a:t>
            </a:r>
          </a:p>
          <a:p>
            <a:endParaRPr lang="en-US" dirty="0"/>
          </a:p>
        </p:txBody>
      </p:sp>
      <p:sp>
        <p:nvSpPr>
          <p:cNvPr id="4" name="Slide Number Placeholder 3"/>
          <p:cNvSpPr>
            <a:spLocks noGrp="1"/>
          </p:cNvSpPr>
          <p:nvPr>
            <p:ph type="sldNum" sz="quarter" idx="5"/>
          </p:nvPr>
        </p:nvSpPr>
        <p:spPr/>
        <p:txBody>
          <a:bodyPr/>
          <a:lstStyle/>
          <a:p>
            <a:fld id="{8818FE9E-BD16-4405-811A-CFA96666384A}" type="slidenum">
              <a:rPr lang="en-US" smtClean="0"/>
              <a:t>2</a:t>
            </a:fld>
            <a:endParaRPr lang="en-US"/>
          </a:p>
        </p:txBody>
      </p:sp>
    </p:spTree>
    <p:extLst>
      <p:ext uri="{BB962C8B-B14F-4D97-AF65-F5344CB8AC3E}">
        <p14:creationId xmlns:p14="http://schemas.microsoft.com/office/powerpoint/2010/main" val="1107377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this module, we went over cardiopulmonary resuscitation in TFC.</a:t>
            </a:r>
          </a:p>
          <a:p>
            <a:r>
              <a:rPr lang="en-US" dirty="0"/>
              <a:t>We highlighted that CPR should not be initiated for a casualty who suffers blast or penetrating trauma with no pulse, respirations, or signs of life. Casualties with torso trauma or polytrauma who have no pulse, or respirations should have bilateral needle decompression performed. And in some non-traumatic conditions, CPR should be considered.</a:t>
            </a:r>
          </a:p>
          <a:p>
            <a:r>
              <a:rPr lang="en-US" dirty="0"/>
              <a:t>The skill station reinforced the procedures for performing a bilateral needle decompression of the chest.</a:t>
            </a:r>
          </a:p>
          <a:p>
            <a:endParaRPr lang="en-US" dirty="0"/>
          </a:p>
        </p:txBody>
      </p:sp>
      <p:sp>
        <p:nvSpPr>
          <p:cNvPr id="4" name="Slide Number Placeholder 3"/>
          <p:cNvSpPr>
            <a:spLocks noGrp="1"/>
          </p:cNvSpPr>
          <p:nvPr>
            <p:ph type="sldNum" sz="quarter" idx="5"/>
          </p:nvPr>
        </p:nvSpPr>
        <p:spPr/>
        <p:txBody>
          <a:bodyPr/>
          <a:lstStyle/>
          <a:p>
            <a:fld id="{8818FE9E-BD16-4405-811A-CFA96666384A}" type="slidenum">
              <a:rPr lang="en-US" smtClean="0"/>
              <a:t>11</a:t>
            </a:fld>
            <a:endParaRPr lang="en-US"/>
          </a:p>
        </p:txBody>
      </p:sp>
    </p:spTree>
    <p:extLst>
      <p:ext uri="{BB962C8B-B14F-4D97-AF65-F5344CB8AC3E}">
        <p14:creationId xmlns:p14="http://schemas.microsoft.com/office/powerpoint/2010/main" val="2531305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close out this module, check your learning with the questions below (answers under the image). </a:t>
            </a:r>
          </a:p>
          <a:p>
            <a:endParaRPr lang="en-US" dirty="0"/>
          </a:p>
          <a:p>
            <a:r>
              <a:rPr lang="en-US" b="1" dirty="0"/>
              <a:t>Answers</a:t>
            </a:r>
          </a:p>
          <a:p>
            <a:r>
              <a:rPr lang="en-US" b="1" dirty="0"/>
              <a:t>Should you initiate CPR for a casualty with blast or penetrating trauma who has no pulse, respirations, or signs of life?</a:t>
            </a:r>
          </a:p>
          <a:p>
            <a:pPr>
              <a:buFont typeface="Arial" panose="020B0604020202020204" pitchFamily="34" charset="0"/>
              <a:buChar char="•"/>
            </a:pPr>
            <a:r>
              <a:rPr lang="en-US" dirty="0"/>
              <a:t>Resuscitation on the battlefield for victims of blast or penetrating trauma who have no pulse, no ventilations, and no other signs of life will not be successful and should not be attempted.</a:t>
            </a:r>
          </a:p>
          <a:p>
            <a:r>
              <a:rPr lang="en-US" b="1" dirty="0"/>
              <a:t>When should you perform a bilateral needle decompression of the chest?</a:t>
            </a:r>
          </a:p>
          <a:p>
            <a:pPr>
              <a:buFont typeface="Arial" panose="020B0604020202020204" pitchFamily="34" charset="0"/>
              <a:buChar char="•"/>
            </a:pPr>
            <a:r>
              <a:rPr lang="en-US" dirty="0"/>
              <a:t>Casualties with torso trauma or polytrauma who have no pulse or respirations during TFC should have bilateral needle decompression performed to ensure they do not have a tension pneumothorax.</a:t>
            </a:r>
          </a:p>
          <a:p>
            <a:r>
              <a:rPr lang="en-US" b="1" dirty="0"/>
              <a:t>In what circumstance might you consider CPR in the Tactical Field Care phase?</a:t>
            </a:r>
          </a:p>
          <a:p>
            <a:pPr>
              <a:buFont typeface="Arial" panose="020B0604020202020204" pitchFamily="34" charset="0"/>
              <a:buChar char="•"/>
            </a:pPr>
            <a:r>
              <a:rPr lang="en-US" dirty="0"/>
              <a:t>In severe cases of hypothermia, near-drowning victims, electrocution, or other non-traumatic instances of cardiac arrest.</a:t>
            </a:r>
          </a:p>
          <a:p>
            <a:endParaRPr lang="en-US" dirty="0"/>
          </a:p>
        </p:txBody>
      </p:sp>
      <p:sp>
        <p:nvSpPr>
          <p:cNvPr id="4" name="Slide Number Placeholder 3"/>
          <p:cNvSpPr>
            <a:spLocks noGrp="1"/>
          </p:cNvSpPr>
          <p:nvPr>
            <p:ph type="sldNum" sz="quarter" idx="5"/>
          </p:nvPr>
        </p:nvSpPr>
        <p:spPr/>
        <p:txBody>
          <a:bodyPr/>
          <a:lstStyle/>
          <a:p>
            <a:fld id="{8818FE9E-BD16-4405-811A-CFA96666384A}" type="slidenum">
              <a:rPr lang="en-US" smtClean="0"/>
              <a:t>12</a:t>
            </a:fld>
            <a:endParaRPr lang="en-US"/>
          </a:p>
        </p:txBody>
      </p:sp>
    </p:spTree>
    <p:extLst>
      <p:ext uri="{BB962C8B-B14F-4D97-AF65-F5344CB8AC3E}">
        <p14:creationId xmlns:p14="http://schemas.microsoft.com/office/powerpoint/2010/main" val="1995145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30000" dirty="0"/>
              <a:t>1</a:t>
            </a:r>
            <a:r>
              <a:rPr lang="en-US" dirty="0"/>
              <a:t> Prehospital Trauma Life Support, Military 9th Edition, 15 Oct 2019, page 830.</a:t>
            </a:r>
          </a:p>
          <a:p>
            <a:r>
              <a:rPr lang="en-US" baseline="30000" dirty="0"/>
              <a:t>2</a:t>
            </a:r>
            <a:r>
              <a:rPr lang="en-US" dirty="0"/>
              <a:t> Powell DW, Moore EE, Cothren CC, Ciesla DJ, Burch JM, Moore JB, Johnson JL. Is emergency department resuscitative thoracotomy futile care for the critically injured patient requiring prehospital cardiopulmonary resuscitation? J Am Coll Surg. 2004 Aug;199(2):211-5.</a:t>
            </a:r>
          </a:p>
          <a:p>
            <a:r>
              <a:rPr lang="en-US" baseline="30000" dirty="0"/>
              <a:t>3</a:t>
            </a:r>
            <a:r>
              <a:rPr lang="en-US" dirty="0"/>
              <a:t> Stockinger ZT, McSwain NE Jr. Additional evidence in support of withholding or terminating cardiopulmonary resuscitation for trauma patients in the field. J Am Coll Surg. 2004 Feb;198(2):227-31.</a:t>
            </a:r>
          </a:p>
          <a:p>
            <a:r>
              <a:rPr lang="en-US" baseline="30000" dirty="0"/>
              <a:t>4</a:t>
            </a:r>
            <a:r>
              <a:rPr lang="en-US" dirty="0"/>
              <a:t> Chinn M, Colella MR. Trauma Resuscitation: An evidence-based review of prehospital traumatic cardiac arrest. JEMS. 2017 Apr;42(4):26-32.</a:t>
            </a:r>
          </a:p>
          <a:p>
            <a:r>
              <a:rPr lang="en-US" baseline="30000" dirty="0"/>
              <a:t>5</a:t>
            </a:r>
            <a:r>
              <a:rPr lang="en-US" dirty="0"/>
              <a:t> Millin MG, Galvagno SM, Khandker SR, Malki A, Bulger EM; Standards and Clinical Practice Committee of the National Association of EMS Physicians (NAEMSP); Subcommittee on Emergency Services–Prehospital of the American College of Surgeons’ Committee on Trauma (ACSCOT). Withholding and termination of resuscitation of adult cardiopulmonary arrest secondary to trauma: resource document to the joint NAEMSP-ACSCOT position statements. J Trauma Acute Care Surg. 2013 Sep;75(3): 459-67.</a:t>
            </a:r>
          </a:p>
          <a:p>
            <a:r>
              <a:rPr lang="en-US" baseline="30000" dirty="0"/>
              <a:t>6</a:t>
            </a:r>
            <a:r>
              <a:rPr lang="en-US" dirty="0"/>
              <a:t> National Association of EMS Physicians and American College of Surgeons Committee on Trauma (2013) Withholding of Resuscitation for Adult Traumatic Cardiopulmonary Arrest, Prehospital Emergency Care, 17:2, 291</a:t>
            </a:r>
          </a:p>
          <a:p>
            <a:r>
              <a:rPr lang="en-US" baseline="30000" dirty="0"/>
              <a:t>7</a:t>
            </a:r>
            <a:r>
              <a:rPr lang="en-US" dirty="0"/>
              <a:t> Rosemurgy AS, Norris PA, Olson SM, Hurst JM, Albrink MH. Prehospital traumatic cardiac arrest: the cost of futility. J Trauma. 1993 Sep;35(3): 468-73; discussion 473-4.</a:t>
            </a:r>
          </a:p>
          <a:p>
            <a:r>
              <a:rPr lang="en-US" baseline="30000" dirty="0"/>
              <a:t>8</a:t>
            </a:r>
            <a:r>
              <a:rPr lang="en-US" dirty="0"/>
              <a:t> Branney SW, Moore EE, Feldhaus KM, Wolfe RE. Critical analysis of two decades of experience with postinjury emergency department thoracotomy in a regional trauma center. J Trauma. 1998 Jul;45(1): 87-94; discussion 94-5.</a:t>
            </a:r>
          </a:p>
          <a:p>
            <a:r>
              <a:rPr lang="en-US" baseline="30000" dirty="0"/>
              <a:t>9</a:t>
            </a:r>
            <a:r>
              <a:rPr lang="en-US" dirty="0"/>
              <a:t> Tactical Combat Casualty Care Guidelines, 15 December 2021, para 16. </a:t>
            </a:r>
            <a:r>
              <a:rPr lang="en-US" dirty="0">
                <a:hlinkClick r:id="rId3"/>
              </a:rPr>
              <a:t>https://deployedmedicine.com/market/31/content/40</a:t>
            </a:r>
            <a:r>
              <a:rPr lang="en-US" dirty="0"/>
              <a:t>, accessed 16 Dec 21.</a:t>
            </a:r>
          </a:p>
          <a:p>
            <a:r>
              <a:rPr lang="en-US" baseline="30000" dirty="0"/>
              <a:t>10</a:t>
            </a:r>
            <a:r>
              <a:rPr lang="en-US" dirty="0"/>
              <a:t> Smith JE, Rickard A, Wise D. Traumatic cardiac arrest. J R Soc Med. 2015;108(1): 11-16.</a:t>
            </a:r>
          </a:p>
          <a:p>
            <a:r>
              <a:rPr lang="en-US" baseline="30000" dirty="0"/>
              <a:t>11</a:t>
            </a:r>
            <a:r>
              <a:rPr lang="en-US" dirty="0"/>
              <a:t> Part 10.7: Cardiac Arrest Associated With Trauma. Circulation. 2005;112: 146-149.</a:t>
            </a:r>
          </a:p>
          <a:p>
            <a:r>
              <a:rPr lang="en-US" baseline="30000" dirty="0"/>
              <a:t>12</a:t>
            </a:r>
            <a:r>
              <a:rPr lang="en-US" dirty="0"/>
              <a:t> Barnard EBG, Hunt PAF, Lewis PEH, Smith JE. The outcome of patients in traumatic cardiac arrest presenting to deployed military medical treatment facilities: data from the UK Joint Theatre Trauma Registry. J R Army Med Corps. 2018 Jul;164(3): 150-154.</a:t>
            </a:r>
          </a:p>
          <a:p>
            <a:r>
              <a:rPr lang="en-US" baseline="30000" dirty="0"/>
              <a:t>13</a:t>
            </a:r>
            <a:r>
              <a:rPr lang="en-US" dirty="0"/>
              <a:t> Warner KJ, Copass MK, Bulger EM. Paramedic use of needle thoracostomy in the prehospital environment. Prehosp Emerg Care. 2008 Apr-Jun;12(2): 162-8.</a:t>
            </a:r>
          </a:p>
          <a:p>
            <a:r>
              <a:rPr lang="en-US" baseline="30000" dirty="0"/>
              <a:t>14</a:t>
            </a:r>
            <a:r>
              <a:rPr lang="en-US" dirty="0"/>
              <a:t> Davis DP, Pettit K, Rom CD, Poste JC, Sise MJ, Hoyt DB, Vilke GM. The safety and efficacy of prehospital needle and tube thoracostomy by aeromedical personnel. Prehosp Emerg Care. 2005 Apr-Jun;9(2): 191-7.</a:t>
            </a:r>
          </a:p>
          <a:p>
            <a:r>
              <a:rPr lang="en-US" baseline="30000" dirty="0"/>
              <a:t>15</a:t>
            </a:r>
            <a:r>
              <a:rPr lang="en-US" dirty="0"/>
              <a:t> Butler FK Jr, et al. Management of Suspected Tension Pneumothorax in Tactical Combat Casualty Care: TCCC Guidelines Change 17-02. J Spec Oper Med. 2018 Summer;18(2):19-35.</a:t>
            </a:r>
          </a:p>
          <a:p>
            <a:r>
              <a:rPr lang="en-US" baseline="30000" dirty="0"/>
              <a:t>16</a:t>
            </a:r>
            <a:r>
              <a:rPr lang="en-US" dirty="0"/>
              <a:t> Butler FK Jr, et al. Management of Suspected Tension Pneumothorax in Tactical Combat Casualty Care: TCCC Guidelines Change 17-02. J Spec Oper Med. 2018 Summer;18(2):19-35.</a:t>
            </a:r>
          </a:p>
          <a:p>
            <a:r>
              <a:rPr lang="en-US" baseline="30000" dirty="0"/>
              <a:t>17</a:t>
            </a:r>
            <a:r>
              <a:rPr lang="en-US" dirty="0"/>
              <a:t> Tien HC, Jung V, Rizoli SB, Acharya SV, MacDonald JC. An evaluation of tactical combat casualty care interventions in a combat environment. J Spec Oper Med. 2009 Winter;9(1): 65-8.</a:t>
            </a:r>
          </a:p>
          <a:p>
            <a:r>
              <a:rPr lang="en-US" baseline="30000" dirty="0"/>
              <a:t>18</a:t>
            </a:r>
            <a:r>
              <a:rPr lang="en-US" dirty="0"/>
              <a:t> Tactical Combat Casualty Care Guidelines, 15 December 2021, para 16. </a:t>
            </a:r>
            <a:r>
              <a:rPr lang="en-US" dirty="0">
                <a:hlinkClick r:id="rId3"/>
              </a:rPr>
              <a:t>https://deployedmedicine.com/market/31/content/40</a:t>
            </a:r>
            <a:r>
              <a:rPr lang="en-US" dirty="0"/>
              <a:t>, accessed 16 Dec 21.</a:t>
            </a:r>
          </a:p>
          <a:p>
            <a:r>
              <a:rPr lang="en-US" baseline="30000" dirty="0"/>
              <a:t>19</a:t>
            </a:r>
            <a:r>
              <a:rPr lang="en-US" dirty="0"/>
              <a:t> Tactical Combat Casualty Care Guidelines, 15 December 2021, Basic Management Plan for Tactical Evacuation Care, para 16.b. </a:t>
            </a:r>
            <a:r>
              <a:rPr lang="en-US" dirty="0">
                <a:hlinkClick r:id="rId3"/>
              </a:rPr>
              <a:t>https://deployedmedicine.com/market/31/content/40</a:t>
            </a:r>
            <a:r>
              <a:rPr lang="en-US" dirty="0"/>
              <a:t>, accessed 6 Dec 21.</a:t>
            </a:r>
          </a:p>
          <a:p>
            <a:r>
              <a:rPr lang="en-US" baseline="30000" dirty="0"/>
              <a:t>20</a:t>
            </a:r>
            <a:r>
              <a:rPr lang="en-US" dirty="0"/>
              <a:t> National Association of EMS Physicians and American College of Surgeons Committee on Trauma (2013) Withholding of Resuscitation for Adult Traumatic Cardiopulmonary Arrest, Prehospital Emergency Care, 17:2, 291.</a:t>
            </a:r>
          </a:p>
          <a:p>
            <a:r>
              <a:rPr lang="en-US" baseline="30000" dirty="0"/>
              <a:t>21</a:t>
            </a:r>
            <a:r>
              <a:rPr lang="en-US" dirty="0"/>
              <a:t> Barnard EBG, Hunt PAF, Lewis PEH, Smith JE. The outcome of patients in traumatic cardiac arrest presenting to deployed military medical treatment facilities: data from the UK Joint Theatre Trauma Registry. J R Army Med Corps. 2018 Jul;164(3): 150-154  </a:t>
            </a:r>
            <a:r>
              <a:rPr lang="en-US" b="1" dirty="0"/>
              <a:t>C-LD</a:t>
            </a:r>
            <a:endParaRPr lang="en-US" dirty="0"/>
          </a:p>
          <a:p>
            <a:r>
              <a:rPr lang="en-US" baseline="30000" dirty="0"/>
              <a:t>22</a:t>
            </a:r>
            <a:r>
              <a:rPr lang="en-US" dirty="0"/>
              <a:t> Branney SW, Moore EE, Feldhaus KM, Wolfe RE. Critical analysis of two decades of experience with postinjury emergency department thoracotomy in a regional trauma center. J Trauma. 1998 Jul;45(1): 87-94; discussion 94-5  </a:t>
            </a:r>
            <a:r>
              <a:rPr lang="en-US" b="1" dirty="0"/>
              <a:t>C-LD</a:t>
            </a:r>
            <a:endParaRPr lang="en-US" dirty="0"/>
          </a:p>
          <a:p>
            <a:r>
              <a:rPr lang="en-US" baseline="30000" dirty="0"/>
              <a:t>23</a:t>
            </a:r>
            <a:r>
              <a:rPr lang="en-US" dirty="0"/>
              <a:t> Butler FK Jr, et al. Management of Suspected Tension Pneumothorax in Tactical Combat Casualty Care: TCCC Guidelines Change 17-02. J Spec Oper Med. 2018 Summer;18(2):19-35  </a:t>
            </a:r>
            <a:r>
              <a:rPr lang="en-US" b="1" dirty="0"/>
              <a:t>C-LD</a:t>
            </a:r>
            <a:endParaRPr lang="en-US" dirty="0"/>
          </a:p>
          <a:p>
            <a:r>
              <a:rPr lang="en-US" baseline="30000" dirty="0"/>
              <a:t>24</a:t>
            </a:r>
            <a:r>
              <a:rPr lang="en-US" dirty="0"/>
              <a:t> Chinn M, Colella MR. Trauma Resuscitation: An evidence-based review of prehospital traumatic cardiac arrest. JEMS. 2017 Apr;42(4):26-32  </a:t>
            </a:r>
            <a:r>
              <a:rPr lang="en-US" b="1" dirty="0"/>
              <a:t>B-NR</a:t>
            </a:r>
            <a:endParaRPr lang="en-US" dirty="0"/>
          </a:p>
          <a:p>
            <a:r>
              <a:rPr lang="en-US" baseline="30000" dirty="0"/>
              <a:t>25</a:t>
            </a:r>
            <a:r>
              <a:rPr lang="en-US" dirty="0"/>
              <a:t> Davis DP, Pettit K, Rom CD, Poste JC, Sise MJ, Hoyt DB, Vilke GM. The safety and efficacy of prehospital needle and tube thoracostomy by aeromedical personnel. Prehosp Emerg Care. 2005 Apr-Jun;9(2): 191-7  </a:t>
            </a:r>
            <a:r>
              <a:rPr lang="en-US" b="1" dirty="0"/>
              <a:t>C-LD</a:t>
            </a:r>
            <a:endParaRPr lang="en-US" dirty="0"/>
          </a:p>
          <a:p>
            <a:r>
              <a:rPr lang="en-US" baseline="30000" dirty="0"/>
              <a:t>26</a:t>
            </a:r>
            <a:r>
              <a:rPr lang="en-US" dirty="0"/>
              <a:t> Millin MG, Galvagno SM, Khandker SR, Malki A, Bulger EM; Standards and Clinical Practice Committee of the National Association of EMS Physicians (NAEMSP); Subcommittee on Emergency Services–Prehospital of the American College of Surgeons’ Committee on Trauma (ACSCOT). Withholding and termination of resuscitation of adult cardiopulmonary arrest secondary to trauma: resource document to the joint NAEMSP-ACSCOT position statements. J Trauma Acute Care Surg. 2013 Sep;75(3): 459-67  </a:t>
            </a:r>
            <a:r>
              <a:rPr lang="en-US" b="1" dirty="0"/>
              <a:t>C-LD</a:t>
            </a:r>
            <a:endParaRPr lang="en-US" dirty="0"/>
          </a:p>
          <a:p>
            <a:r>
              <a:rPr lang="en-US" baseline="30000" dirty="0"/>
              <a:t>27</a:t>
            </a:r>
            <a:r>
              <a:rPr lang="en-US" dirty="0"/>
              <a:t> National Association of EMS Physicians and American College of Surgeons Committee on Trauma (2013) Withholding of Resuscitation for Adult Traumatic Cardiopulmonary Arrest, Prehospital Emergency Care, 17:2, 291  </a:t>
            </a:r>
            <a:r>
              <a:rPr lang="en-US" b="1" dirty="0"/>
              <a:t>C-LD</a:t>
            </a:r>
            <a:endParaRPr lang="en-US" dirty="0"/>
          </a:p>
          <a:p>
            <a:r>
              <a:rPr lang="en-US" baseline="30000" dirty="0"/>
              <a:t>28</a:t>
            </a:r>
            <a:r>
              <a:rPr lang="en-US" dirty="0"/>
              <a:t> Part 10.7: Cardiac Arrest Associated With Trauma. Circulation. 2005;112: 146-149  </a:t>
            </a:r>
            <a:r>
              <a:rPr lang="en-US" b="1" dirty="0"/>
              <a:t>C-LD</a:t>
            </a:r>
            <a:endParaRPr lang="en-US" dirty="0"/>
          </a:p>
          <a:p>
            <a:r>
              <a:rPr lang="en-US" baseline="30000" dirty="0"/>
              <a:t>29</a:t>
            </a:r>
            <a:r>
              <a:rPr lang="en-US" dirty="0"/>
              <a:t> Po well DW, Moore EE, Cothren CC, Ciesla DJ, Burch JM, Moore JB, Johnson JL. Is emergency department resuscitative thoracotomy futile care for the critically injured patient requiring prehospital cardiopulmonary resuscitation? J Am Coll Surg. 2004 Aug;199(2):211-5  </a:t>
            </a:r>
            <a:r>
              <a:rPr lang="en-US" b="1" dirty="0"/>
              <a:t>C-LD</a:t>
            </a:r>
            <a:endParaRPr lang="en-US" dirty="0"/>
          </a:p>
          <a:p>
            <a:r>
              <a:rPr lang="en-US" baseline="30000" dirty="0"/>
              <a:t>30</a:t>
            </a:r>
            <a:r>
              <a:rPr lang="en-US" dirty="0"/>
              <a:t> Rosemurgy AS, Norris PA, Olson SM, Hurst JM, Albrink MH. Prehospital traumatic cardiac arrest: the cost of futility. J Trauma. 1993 Sep;35(3): 468-73; discussion 473-4.  </a:t>
            </a:r>
            <a:r>
              <a:rPr lang="en-US" b="1" dirty="0"/>
              <a:t>C-LD</a:t>
            </a:r>
            <a:endParaRPr lang="en-US" dirty="0"/>
          </a:p>
          <a:p>
            <a:r>
              <a:rPr lang="en-US" baseline="30000" dirty="0"/>
              <a:t>31</a:t>
            </a:r>
            <a:r>
              <a:rPr lang="en-US" dirty="0"/>
              <a:t> Smith JE, Rickard A, Wise D. Traumatic cardiac arrest. J R Soc Med. 2015;108(1): 11-16  </a:t>
            </a:r>
            <a:r>
              <a:rPr lang="en-US" b="1" dirty="0"/>
              <a:t>C-LD</a:t>
            </a:r>
            <a:endParaRPr lang="en-US" dirty="0"/>
          </a:p>
          <a:p>
            <a:r>
              <a:rPr lang="en-US" baseline="30000" dirty="0"/>
              <a:t>32</a:t>
            </a:r>
            <a:r>
              <a:rPr lang="en-US" dirty="0"/>
              <a:t> Stockinger ZT, McSwain NE Jr. Additional evidence in support of withholding or terminating cardiopulmonary resuscitation for trauma patients in the field. J Am Coll Surg. 2004 Feb;198(2):227-31  </a:t>
            </a:r>
            <a:r>
              <a:rPr lang="en-US" b="1" dirty="0"/>
              <a:t>C-LD</a:t>
            </a:r>
            <a:endParaRPr lang="en-US" dirty="0"/>
          </a:p>
          <a:p>
            <a:r>
              <a:rPr lang="en-US" baseline="30000" dirty="0"/>
              <a:t>33</a:t>
            </a:r>
            <a:r>
              <a:rPr lang="en-US" dirty="0"/>
              <a:t> Tien HC, Jung V, Rizoli SB, Acharya SV, MacDonald JC. An evaluation of tactical combat casualty care interventions in a combat environment. J Spec Oper Med. 2009 Winter;9(1): 65-8  </a:t>
            </a:r>
            <a:r>
              <a:rPr lang="en-US" b="1" dirty="0"/>
              <a:t>B-R</a:t>
            </a:r>
            <a:endParaRPr lang="en-US" dirty="0"/>
          </a:p>
          <a:p>
            <a:r>
              <a:rPr lang="en-US" baseline="30000" dirty="0"/>
              <a:t>34</a:t>
            </a:r>
            <a:r>
              <a:rPr lang="en-US" dirty="0"/>
              <a:t> Warner KJ, Copass MK, Bulger EM. Paramedic use of needle thoracostomy in the prehospital environment. Prehosp Emerg Care. 2008 Apr-Jun;12(2): 162-8  </a:t>
            </a:r>
            <a:r>
              <a:rPr lang="en-US" b="1" dirty="0"/>
              <a:t>C-LD</a:t>
            </a:r>
            <a:endParaRPr lang="en-US" dirty="0"/>
          </a:p>
          <a:p>
            <a:r>
              <a:rPr lang="en-US" baseline="30000" dirty="0"/>
              <a:t>35</a:t>
            </a:r>
            <a:r>
              <a:rPr lang="en-US" dirty="0"/>
              <a:t> Tricoci P, Allen JM, Kramer JM, Califf RM, Smith Jr SC. Scientific Evidence Underlying the ACC/AHA Clinical Practice Guidelines. American Medical Association. 2009 Feb; Vol 301, No. 8.</a:t>
            </a:r>
          </a:p>
          <a:p>
            <a:r>
              <a:rPr lang="en-US" baseline="30000" dirty="0"/>
              <a:t>36</a:t>
            </a:r>
            <a:r>
              <a:rPr lang="en-US" dirty="0"/>
              <a:t> Halparin, JL. Further Evolution of the ACC/AHA Clinical Practice Guideline Recommendation Classification System. American College of Cardiology Foundation and the American Heart Association. 2016 Apr; 133:1426-1428.</a:t>
            </a:r>
          </a:p>
          <a:p>
            <a:endParaRPr lang="en-US" dirty="0"/>
          </a:p>
        </p:txBody>
      </p:sp>
      <p:sp>
        <p:nvSpPr>
          <p:cNvPr id="4" name="Slide Number Placeholder 3"/>
          <p:cNvSpPr>
            <a:spLocks noGrp="1"/>
          </p:cNvSpPr>
          <p:nvPr>
            <p:ph type="sldNum" sz="quarter" idx="5"/>
          </p:nvPr>
        </p:nvSpPr>
        <p:spPr/>
        <p:txBody>
          <a:bodyPr/>
          <a:lstStyle/>
          <a:p>
            <a:fld id="{8818FE9E-BD16-4405-811A-CFA96666384A}" type="slidenum">
              <a:rPr lang="en-US" smtClean="0"/>
              <a:t>14</a:t>
            </a:fld>
            <a:endParaRPr lang="en-US"/>
          </a:p>
        </p:txBody>
      </p:sp>
    </p:spTree>
    <p:extLst>
      <p:ext uri="{BB962C8B-B14F-4D97-AF65-F5344CB8AC3E}">
        <p14:creationId xmlns:p14="http://schemas.microsoft.com/office/powerpoint/2010/main" val="1756776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cognitive and one performance-enabling learning objectives for this module.</a:t>
            </a:r>
          </a:p>
          <a:p>
            <a:r>
              <a:rPr lang="en-US" dirty="0"/>
              <a:t>The cognitive objectives address the identification of the conditions of and considerations for cardiopulmonary resuscitation in Tactical Field Care and the evidence supporting the recommendations.</a:t>
            </a:r>
          </a:p>
          <a:p>
            <a:r>
              <a:rPr lang="en-US" dirty="0"/>
              <a:t>The performance objective involves demonstrating bilateral needle decompression.</a:t>
            </a:r>
          </a:p>
          <a:p>
            <a:endParaRPr lang="en-US" dirty="0"/>
          </a:p>
        </p:txBody>
      </p:sp>
      <p:sp>
        <p:nvSpPr>
          <p:cNvPr id="4" name="Slide Number Placeholder 3"/>
          <p:cNvSpPr>
            <a:spLocks noGrp="1"/>
          </p:cNvSpPr>
          <p:nvPr>
            <p:ph type="sldNum" sz="quarter" idx="5"/>
          </p:nvPr>
        </p:nvSpPr>
        <p:spPr/>
        <p:txBody>
          <a:bodyPr/>
          <a:lstStyle/>
          <a:p>
            <a:fld id="{8818FE9E-BD16-4405-811A-CFA96666384A}" type="slidenum">
              <a:rPr lang="en-US" smtClean="0"/>
              <a:t>3</a:t>
            </a:fld>
            <a:endParaRPr lang="en-US"/>
          </a:p>
        </p:txBody>
      </p:sp>
    </p:spTree>
    <p:extLst>
      <p:ext uri="{BB962C8B-B14F-4D97-AF65-F5344CB8AC3E}">
        <p14:creationId xmlns:p14="http://schemas.microsoft.com/office/powerpoint/2010/main" val="2611053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CPR was initially developed to try to maintain perfusion and oxygenation in a casualty with normal blood volume who was in cardiac arrest until defibrillation and advanced cardiac life support measures could be instituted.</a:t>
            </a:r>
            <a:r>
              <a:rPr lang="en-US" baseline="30000" dirty="0"/>
              <a:t>1</a:t>
            </a:r>
            <a:r>
              <a:rPr lang="en-US" dirty="0"/>
              <a:t> It was never envisioned as a viable treatment for cardiac arrest due to traumatic hypovolemia.</a:t>
            </a:r>
          </a:p>
          <a:p>
            <a:r>
              <a:rPr lang="en-US" dirty="0"/>
              <a:t>In fact, in civilian prehospital settings, even when a casualty is close to a trauma center, studies have repeatedly emphasized the futility of CPR.</a:t>
            </a:r>
            <a:r>
              <a:rPr lang="en-US" baseline="30000" dirty="0"/>
              <a:t>2, 3, 4</a:t>
            </a:r>
            <a:r>
              <a:rPr lang="en-US" dirty="0"/>
              <a:t>  Many Emergency Medical Systems and professional societies</a:t>
            </a:r>
            <a:r>
              <a:rPr lang="en-US" baseline="30000" dirty="0"/>
              <a:t>5, 6</a:t>
            </a:r>
            <a:r>
              <a:rPr lang="en-US" dirty="0"/>
              <a:t> recommended that CPR not be attempted for casualties who suffer a prehospital traumatic cardiac arrest, citing the large economic costs</a:t>
            </a:r>
            <a:r>
              <a:rPr lang="en-US" baseline="30000" dirty="0"/>
              <a:t>7</a:t>
            </a:r>
            <a:r>
              <a:rPr lang="en-US" dirty="0"/>
              <a:t> and the uniformly unsuccessful results. Even in casualties who arrived quickly at a hospital emergency room with a trauma team and underwent a thoracostomy, the survival rate was less than 2%.</a:t>
            </a:r>
            <a:r>
              <a:rPr lang="en-US" baseline="30000" dirty="0"/>
              <a:t>8</a:t>
            </a:r>
            <a:endParaRPr lang="en-US" dirty="0"/>
          </a:p>
          <a:p>
            <a:r>
              <a:rPr lang="en-US" dirty="0"/>
              <a:t>On the battlefield, the delay in getting the casualty to definitive care makes it even less likely that a favorable outcome could be achieved. Dedicating limited resources to resuscitation attempts, or exposing responders to hostile fire while performing CPR, also compounds the situation and risks adversely affecting the outcome of other casualties. This further supports the decision to withhold CPR for casualties on the battlefield.</a:t>
            </a:r>
          </a:p>
          <a:p>
            <a:r>
              <a:rPr lang="en-US" dirty="0"/>
              <a:t>TCCC Guidelines state:</a:t>
            </a:r>
          </a:p>
          <a:p>
            <a:r>
              <a:rPr lang="en-US" dirty="0">
                <a:effectLst/>
              </a:rPr>
              <a:t>“Resuscitation on the battlefield for victims of blast or penetrating trauma who have no pulse, no ventilations, and no other signs of life will not be successful and should not be attempted.”</a:t>
            </a:r>
            <a:r>
              <a:rPr lang="en-US" baseline="30000" dirty="0">
                <a:effectLst/>
              </a:rPr>
              <a:t>9</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8818FE9E-BD16-4405-811A-CFA96666384A}" type="slidenum">
              <a:rPr lang="en-US" smtClean="0"/>
              <a:t>4</a:t>
            </a:fld>
            <a:endParaRPr lang="en-US"/>
          </a:p>
        </p:txBody>
      </p:sp>
    </p:spTree>
    <p:extLst>
      <p:ext uri="{BB962C8B-B14F-4D97-AF65-F5344CB8AC3E}">
        <p14:creationId xmlns:p14="http://schemas.microsoft.com/office/powerpoint/2010/main" val="163632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Tension pneumothorax has been identified as a potential cause of non-hypovolemic cardiac arrest in trauma casualties, both in civilian and military research studies and retrospective reviews.</a:t>
            </a:r>
            <a:r>
              <a:rPr lang="en-US" baseline="30000" dirty="0"/>
              <a:t>10, 11, 12</a:t>
            </a:r>
            <a:endParaRPr lang="en-US" dirty="0"/>
          </a:p>
          <a:p>
            <a:r>
              <a:rPr lang="en-US" dirty="0"/>
              <a:t>The data highlighting the improved casualty outcomes with needle decompression of the chest (NDC) is largely centered on casualties who were not in cardiac arrest, but there is some retrospective information to support its utility in pulseless casualties, as well. For example, in one retrospective study of 20,330 advanced life support paramedic calls,</a:t>
            </a:r>
            <a:r>
              <a:rPr lang="en-US" baseline="30000" dirty="0"/>
              <a:t>12</a:t>
            </a:r>
            <a:r>
              <a:rPr lang="en-US" dirty="0"/>
              <a:t> patients in cardiac arrest were treated with NDC, and three of them had a return of cardiac output.</a:t>
            </a:r>
            <a:r>
              <a:rPr lang="en-US" baseline="30000" dirty="0"/>
              <a:t>13</a:t>
            </a:r>
            <a:r>
              <a:rPr lang="en-US" dirty="0"/>
              <a:t> And in a study on NDC and thoracotomies in aeromedical evacuations showed that nine out of 26 casualties who were pulseless (34.6%) showed improvement.</a:t>
            </a:r>
            <a:r>
              <a:rPr lang="en-US" baseline="30000" dirty="0"/>
              <a:t>14</a:t>
            </a:r>
            <a:endParaRPr lang="en-US" dirty="0"/>
          </a:p>
          <a:p>
            <a:r>
              <a:rPr lang="en-US" dirty="0"/>
              <a:t>And there are anecdotal examples of success, including a casualty injured during a mounted IED attack in 2011 where the casualty was unconscious from closed head trauma and lost their vital signs during the prehospital phase. When a bilateral needle decompression was done in the emergency room, there was a rush of air from a left-sided tension pneumothorax, and a subsequent return of vital signs.</a:t>
            </a:r>
            <a:r>
              <a:rPr lang="en-US" baseline="30000" dirty="0"/>
              <a:t>15</a:t>
            </a:r>
            <a:endParaRPr lang="en-US" dirty="0"/>
          </a:p>
          <a:p>
            <a:r>
              <a:rPr lang="en-US" dirty="0"/>
              <a:t>The Armed Forces Medical Examiner’s office has also identified undiagnosed tension pneumothoraxes in autopsies of casualties from our recent conflicts.</a:t>
            </a:r>
            <a:r>
              <a:rPr lang="en-US" baseline="30000" dirty="0"/>
              <a:t>16</a:t>
            </a:r>
            <a:endParaRPr lang="en-US" dirty="0"/>
          </a:p>
          <a:p>
            <a:r>
              <a:rPr lang="en-US" dirty="0"/>
              <a:t>Based on this information, several authors and subject matter experts recommend that for combat trauma casualties without a pulse, bilateral NDCs should be performed due to the potential benefit and clear absence of additional harm.</a:t>
            </a:r>
            <a:r>
              <a:rPr lang="en-US" baseline="30000" dirty="0"/>
              <a:t>17</a:t>
            </a:r>
            <a:r>
              <a:rPr lang="en-US" dirty="0"/>
              <a:t> As a result, the TCCC Guidelines now state:</a:t>
            </a:r>
          </a:p>
          <a:p>
            <a:r>
              <a:rPr lang="en-US" dirty="0">
                <a:effectLst/>
              </a:rPr>
              <a:t>“…. casualties with torso trauma or polytrauma who have no pulse or respirations during TFC should have bilateral needle decompression performed to ensure they do not have a tension pneumothorax prior to discontinuation of care.”</a:t>
            </a:r>
            <a:r>
              <a:rPr lang="en-US" baseline="30000" dirty="0">
                <a:effectLst/>
              </a:rPr>
              <a:t>18</a:t>
            </a:r>
            <a:endParaRPr lang="en-US" dirty="0">
              <a:effectLst/>
            </a:endParaRPr>
          </a:p>
          <a:p>
            <a:r>
              <a:rPr lang="en-US" dirty="0"/>
              <a:t>The level of evidence supporting bilateral needle decompression and its use in the tactical environment is based on meta-analysis of observational studies, lab evaluations, and case studies.</a:t>
            </a:r>
          </a:p>
          <a:p>
            <a:endParaRPr lang="en-US" dirty="0"/>
          </a:p>
        </p:txBody>
      </p:sp>
      <p:sp>
        <p:nvSpPr>
          <p:cNvPr id="4" name="Slide Number Placeholder 3"/>
          <p:cNvSpPr>
            <a:spLocks noGrp="1"/>
          </p:cNvSpPr>
          <p:nvPr>
            <p:ph type="sldNum" sz="quarter" idx="5"/>
          </p:nvPr>
        </p:nvSpPr>
        <p:spPr/>
        <p:txBody>
          <a:bodyPr/>
          <a:lstStyle/>
          <a:p>
            <a:fld id="{8818FE9E-BD16-4405-811A-CFA96666384A}" type="slidenum">
              <a:rPr lang="en-US" smtClean="0"/>
              <a:t>5</a:t>
            </a:fld>
            <a:endParaRPr lang="en-US"/>
          </a:p>
        </p:txBody>
      </p:sp>
    </p:spTree>
    <p:extLst>
      <p:ext uri="{BB962C8B-B14F-4D97-AF65-F5344CB8AC3E}">
        <p14:creationId xmlns:p14="http://schemas.microsoft.com/office/powerpoint/2010/main" val="606986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casualties on the battlefield are victims of blast or penetrating trauma. Cardiac arrest in the absence of blast or penetrating trauma may warrant consideration for initiation of CPR.</a:t>
            </a:r>
          </a:p>
          <a:p>
            <a:r>
              <a:rPr lang="en-US" dirty="0"/>
              <a:t>For example, in severe cases of hypothermia, a casualty can lose vital signs but regain them once they have been actively warmed; and if CPR is initiated, their outcome may be improved. Similarly, near-drowning victims may experience cardiac arrest. Another situation you could encounter is electrocution, in which a return of normal cardiac activity may be delayed but occur even in the absence of defibrillation. These, and other non-traumatic instances of cardiac arrest, may lead you to consider initiating CPR.</a:t>
            </a:r>
          </a:p>
          <a:p>
            <a:r>
              <a:rPr lang="en-US" dirty="0"/>
              <a:t>However, the same potential drawbacks previously mentioned apply in these cases, as well. If the situation is not safe, the responders may be at risk of becoming casualties while performing CPR. The resources that need to be dedicated to proper CPR are significant, to include multiple people to perform compressions and provide respirations; perhaps over a significant amount of time, depending on the evacuation and transfer options. Mission success should not be compromised, and the Combat Paramedic/Provider will need to weigh all of these issues when making a determination about the initiation and cessation of CPR attempts.</a:t>
            </a:r>
          </a:p>
          <a:p>
            <a:r>
              <a:rPr lang="en-US" dirty="0"/>
              <a:t>Not covered in depth during this discussion, but important to understand, is that the Tactical Evacuation Phase TCCC Guidelines state:</a:t>
            </a:r>
          </a:p>
          <a:p>
            <a:r>
              <a:rPr lang="en-US" dirty="0">
                <a:effectLst/>
              </a:rPr>
              <a:t>“CPR may be attempted during this phase of care if the casualty does not have obviously fatal wounds and will be arriving at a facility with a surgical capability within a short period of time. CPR should not be done at the expense of compromising the mission or denying lifesaving care to other casualties.”</a:t>
            </a:r>
            <a:r>
              <a:rPr lang="en-US" baseline="30000" dirty="0">
                <a:effectLst/>
              </a:rPr>
              <a:t>19</a:t>
            </a:r>
            <a:endParaRPr lang="en-US" dirty="0">
              <a:effectLst/>
            </a:endParaRPr>
          </a:p>
          <a:p>
            <a:r>
              <a:rPr lang="en-US" dirty="0"/>
              <a:t>Recommendations for the discontinuation of CPR have not been outlined in TCCC Guidelines or military clinical practice guidance, but several of the principles that guide discontinuation in the civilian prehospital environment can be applied to the tactical setting. The American College of Surgeons (ACS) guidance indicates the termination of resuscitation efforts may be considered when there are no signs of life and there is no return of spontaneous circulation despite appropriate field EMS treatment that includes minimally interrupted CPR.</a:t>
            </a:r>
            <a:r>
              <a:rPr lang="en-US" baseline="30000" dirty="0"/>
              <a:t>20</a:t>
            </a:r>
            <a:endParaRPr lang="en-US" dirty="0"/>
          </a:p>
          <a:p>
            <a:r>
              <a:rPr lang="en-US" dirty="0"/>
              <a:t>The evidence supporting cardiopulmonary resuscitation in the tactical setting has not been well-studied. Nevertheless, the level of evidence supporting its use is based on meta-analysis of observational studies, lab evaluations, and case studies.</a:t>
            </a:r>
          </a:p>
        </p:txBody>
      </p:sp>
      <p:sp>
        <p:nvSpPr>
          <p:cNvPr id="4" name="Slide Number Placeholder 3"/>
          <p:cNvSpPr>
            <a:spLocks noGrp="1"/>
          </p:cNvSpPr>
          <p:nvPr>
            <p:ph type="sldNum" sz="quarter" idx="5"/>
          </p:nvPr>
        </p:nvSpPr>
        <p:spPr/>
        <p:txBody>
          <a:bodyPr/>
          <a:lstStyle/>
          <a:p>
            <a:fld id="{8818FE9E-BD16-4405-811A-CFA96666384A}" type="slidenum">
              <a:rPr lang="en-US" smtClean="0"/>
              <a:t>6</a:t>
            </a:fld>
            <a:endParaRPr lang="en-US"/>
          </a:p>
        </p:txBody>
      </p:sp>
    </p:spTree>
    <p:extLst>
      <p:ext uri="{BB962C8B-B14F-4D97-AF65-F5344CB8AC3E}">
        <p14:creationId xmlns:p14="http://schemas.microsoft.com/office/powerpoint/2010/main" val="1249651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Bilateral NDCs are performed using the same techniques you learned for the treatment of tension pneumothorax in the module on respiration. </a:t>
            </a:r>
          </a:p>
          <a:p>
            <a:r>
              <a:rPr lang="en-US" dirty="0"/>
              <a:t>The following video will demonstrate needle decompression of the chest again.</a:t>
            </a:r>
          </a:p>
          <a:p>
            <a:endParaRPr lang="en-US" dirty="0"/>
          </a:p>
        </p:txBody>
      </p:sp>
      <p:sp>
        <p:nvSpPr>
          <p:cNvPr id="4" name="Slide Number Placeholder 3"/>
          <p:cNvSpPr>
            <a:spLocks noGrp="1"/>
          </p:cNvSpPr>
          <p:nvPr>
            <p:ph type="sldNum" sz="quarter" idx="5"/>
          </p:nvPr>
        </p:nvSpPr>
        <p:spPr/>
        <p:txBody>
          <a:bodyPr/>
          <a:lstStyle/>
          <a:p>
            <a:fld id="{8818FE9E-BD16-4405-811A-CFA96666384A}" type="slidenum">
              <a:rPr lang="en-US" smtClean="0"/>
              <a:t>7</a:t>
            </a:fld>
            <a:endParaRPr lang="en-US"/>
          </a:p>
        </p:txBody>
      </p:sp>
    </p:spTree>
    <p:extLst>
      <p:ext uri="{BB962C8B-B14F-4D97-AF65-F5344CB8AC3E}">
        <p14:creationId xmlns:p14="http://schemas.microsoft.com/office/powerpoint/2010/main" val="2952604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skill card will demonstrate bilateral needle decompression of the chest as a treatment for a casualty with no pulses or respirations in the TFC phase.</a:t>
            </a:r>
          </a:p>
        </p:txBody>
      </p:sp>
      <p:sp>
        <p:nvSpPr>
          <p:cNvPr id="4" name="Slide Number Placeholder 3"/>
          <p:cNvSpPr>
            <a:spLocks noGrp="1"/>
          </p:cNvSpPr>
          <p:nvPr>
            <p:ph type="sldNum" sz="quarter" idx="5"/>
          </p:nvPr>
        </p:nvSpPr>
        <p:spPr/>
        <p:txBody>
          <a:bodyPr/>
          <a:lstStyle/>
          <a:p>
            <a:fld id="{8818FE9E-BD16-4405-811A-CFA96666384A}" type="slidenum">
              <a:rPr lang="en-US" smtClean="0"/>
              <a:t>8</a:t>
            </a:fld>
            <a:endParaRPr lang="en-US"/>
          </a:p>
        </p:txBody>
      </p:sp>
    </p:spTree>
    <p:extLst>
      <p:ext uri="{BB962C8B-B14F-4D97-AF65-F5344CB8AC3E}">
        <p14:creationId xmlns:p14="http://schemas.microsoft.com/office/powerpoint/2010/main" val="618445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majority of the studies done examining the use of CPR in the prehospital and combat setting have been retrospective reviews of clinical data. The majority of the published data with dismal survival rates is dated, some being 15-20 years old. Newer studies have been accomplished but with smaller sample sizes and potential confounding variables that cast questions about their reproducibility of slightly better outcomes.</a:t>
            </a:r>
          </a:p>
          <a:p>
            <a:r>
              <a:rPr lang="en-US" dirty="0"/>
              <a:t>As a result, the consensus guidelines from the joint ACS-National Association of Emergency Physicians have not been updated since 2013, and the TCCC Guidelines have not undergone any recent revisions. In the absence of clear data examining the benefits of CPR in this population, the overall level of evidence for withholding CPR relies on those retrospective studies and subject matter consensus opinions, and would be considered low to moderate.</a:t>
            </a:r>
          </a:p>
          <a:p>
            <a:r>
              <a:rPr lang="en-US" dirty="0"/>
              <a:t>However, the data supporting the benefits of bilateral NDC for the pulseless casualty in a TFC environment is more robust. Most of the studies are still retrospective, and several of the reports are anecdotal and not part of any larger study, but the data demonstrating improved casualty outcomes is greater. As a result, the overall level of evidence to support bilateral NDC in the tactical setting is moderate.</a:t>
            </a:r>
          </a:p>
          <a:p>
            <a:endParaRPr lang="en-US" dirty="0"/>
          </a:p>
        </p:txBody>
      </p:sp>
      <p:sp>
        <p:nvSpPr>
          <p:cNvPr id="4" name="Slide Number Placeholder 3"/>
          <p:cNvSpPr>
            <a:spLocks noGrp="1"/>
          </p:cNvSpPr>
          <p:nvPr>
            <p:ph type="sldNum" sz="quarter" idx="5"/>
          </p:nvPr>
        </p:nvSpPr>
        <p:spPr/>
        <p:txBody>
          <a:bodyPr/>
          <a:lstStyle/>
          <a:p>
            <a:fld id="{8818FE9E-BD16-4405-811A-CFA96666384A}" type="slidenum">
              <a:rPr lang="en-US" smtClean="0"/>
              <a:t>9</a:t>
            </a:fld>
            <a:endParaRPr lang="en-US"/>
          </a:p>
        </p:txBody>
      </p:sp>
    </p:spTree>
    <p:extLst>
      <p:ext uri="{BB962C8B-B14F-4D97-AF65-F5344CB8AC3E}">
        <p14:creationId xmlns:p14="http://schemas.microsoft.com/office/powerpoint/2010/main" val="643234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Evidence-based recommendations and guidance are the result of a careful review of studies and discussion by a panel of subject matter experts. For TCCC, the subject matter expert panels include both Committee on TCCC members and select invited subject matter experts from within both the military and civilian community, based on the specific interest area.</a:t>
            </a:r>
          </a:p>
          <a:p>
            <a:r>
              <a:rPr lang="en-US" b="1" dirty="0"/>
              <a:t>Why the AHA Classification System?</a:t>
            </a:r>
          </a:p>
          <a:p>
            <a:r>
              <a:rPr lang="en-US" dirty="0"/>
              <a:t>The level of evidence classification combines an objective description of the existence and the types of studies supporting the recommendation and expert consensus, according to 1 of the following 3 categories:</a:t>
            </a:r>
            <a:r>
              <a:rPr lang="en-US" baseline="30000" dirty="0"/>
              <a:t>35</a:t>
            </a:r>
            <a:r>
              <a:rPr lang="en-US" dirty="0"/>
              <a:t> </a:t>
            </a:r>
          </a:p>
          <a:p>
            <a:pPr>
              <a:buFont typeface="Arial" panose="020B0604020202020204" pitchFamily="34" charset="0"/>
              <a:buChar char="•"/>
            </a:pPr>
            <a:r>
              <a:rPr lang="en-US" dirty="0"/>
              <a:t>Level of evidence A: recommendation based on evidence from multiple randomized trials or meta-analyses</a:t>
            </a:r>
          </a:p>
          <a:p>
            <a:pPr>
              <a:buFont typeface="Arial" panose="020B0604020202020204" pitchFamily="34" charset="0"/>
              <a:buChar char="•"/>
            </a:pPr>
            <a:r>
              <a:rPr lang="en-US" dirty="0"/>
              <a:t>Level of evidence B: recommendation based on evidence from a single randomized trial or nonrandomized studies</a:t>
            </a:r>
          </a:p>
          <a:p>
            <a:pPr>
              <a:buFont typeface="Arial" panose="020B0604020202020204" pitchFamily="34" charset="0"/>
              <a:buChar char="•"/>
            </a:pPr>
            <a:r>
              <a:rPr lang="en-US" dirty="0"/>
              <a:t>Level of evidence C: recommendation based on expert opinion, case studies, or standards of care.</a:t>
            </a:r>
          </a:p>
          <a:p>
            <a:r>
              <a:rPr lang="en-US" dirty="0"/>
              <a:t>The level of evidence recommendations allows readers to quickly glean information on the strength, certainty, and quality of evidence supporting each recommendation. The Level of Evidence (LOE) denotes the confidence in or certainty of the evidence supporting the recommendation, based on the type, size, quality, and consistency of pertinent research findings.</a:t>
            </a:r>
            <a:r>
              <a:rPr lang="en-US" baseline="30000" dirty="0"/>
              <a:t>36</a:t>
            </a:r>
            <a:endParaRPr lang="en-US" dirty="0"/>
          </a:p>
          <a:p>
            <a:r>
              <a:rPr lang="en-US" dirty="0"/>
              <a:t>A recommendation with level of evidence C does not imply that the recommendation is weak. Many important clinical questions addressed in guidelines do not lend themselves to clinical trials. Although, Randomized Clinical Trials are unavailable, there may be a very clear clinical consensus that a particular test or therapy is useful or effective.</a:t>
            </a:r>
          </a:p>
          <a:p>
            <a:endParaRPr lang="en-US" dirty="0"/>
          </a:p>
        </p:txBody>
      </p:sp>
      <p:sp>
        <p:nvSpPr>
          <p:cNvPr id="4" name="Slide Number Placeholder 3"/>
          <p:cNvSpPr>
            <a:spLocks noGrp="1"/>
          </p:cNvSpPr>
          <p:nvPr>
            <p:ph type="sldNum" sz="quarter" idx="5"/>
          </p:nvPr>
        </p:nvSpPr>
        <p:spPr/>
        <p:txBody>
          <a:bodyPr/>
          <a:lstStyle/>
          <a:p>
            <a:fld id="{8818FE9E-BD16-4405-811A-CFA96666384A}" type="slidenum">
              <a:rPr lang="en-US" smtClean="0"/>
              <a:t>10</a:t>
            </a:fld>
            <a:endParaRPr lang="en-US"/>
          </a:p>
        </p:txBody>
      </p:sp>
    </p:spTree>
    <p:extLst>
      <p:ext uri="{BB962C8B-B14F-4D97-AF65-F5344CB8AC3E}">
        <p14:creationId xmlns:p14="http://schemas.microsoft.com/office/powerpoint/2010/main" val="3838679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sp>
        <p:nvSpPr>
          <p:cNvPr id="2" name="Holder 2"/>
          <p:cNvSpPr>
            <a:spLocks noGrp="1"/>
          </p:cNvSpPr>
          <p:nvPr>
            <p:ph type="ctrTitle"/>
          </p:nvPr>
        </p:nvSpPr>
        <p:spPr>
          <a:xfrm>
            <a:off x="3036284" y="289778"/>
            <a:ext cx="6119431" cy="330200"/>
          </a:xfrm>
          <a:prstGeom prst="rect">
            <a:avLst/>
          </a:prstGeom>
        </p:spPr>
        <p:txBody>
          <a:bodyPr wrap="square" lIns="0" tIns="0" rIns="0" bIns="0">
            <a:spAutoFit/>
          </a:bodyPr>
          <a:lstStyle>
            <a:lvl1pPr>
              <a:defRPr sz="2000" b="1" i="0">
                <a:solidFill>
                  <a:srgbClr val="756F6F"/>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40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050" b="0" i="0">
                <a:solidFill>
                  <a:srgbClr val="CD9146"/>
                </a:solidFill>
                <a:latin typeface="Arial MT"/>
                <a:cs typeface="Arial MT"/>
              </a:defRPr>
            </a:lvl1pPr>
          </a:lstStyle>
          <a:p>
            <a:pPr marL="12700">
              <a:lnSpc>
                <a:spcPct val="100000"/>
              </a:lnSpc>
            </a:pPr>
            <a:r>
              <a:rPr spc="-10" dirty="0"/>
              <a:t>#TCCC-CPP-PPT-</a:t>
            </a:r>
            <a:r>
              <a:rPr dirty="0"/>
              <a:t>22</a:t>
            </a:r>
            <a:r>
              <a:rPr spc="310" dirty="0"/>
              <a:t> </a:t>
            </a:r>
            <a:r>
              <a:rPr dirty="0"/>
              <a:t>08</a:t>
            </a:r>
            <a:r>
              <a:rPr spc="10" dirty="0"/>
              <a:t> </a:t>
            </a:r>
            <a:r>
              <a:rPr dirty="0"/>
              <a:t>AUG</a:t>
            </a:r>
            <a:r>
              <a:rPr spc="-5" dirty="0"/>
              <a:t> </a:t>
            </a:r>
            <a:r>
              <a:rPr spc="-25" dirty="0"/>
              <a:t>23</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6/10/2024</a:t>
            </a:fld>
            <a:endParaRPr lang="en-US"/>
          </a:p>
        </p:txBody>
      </p:sp>
      <p:sp>
        <p:nvSpPr>
          <p:cNvPr id="6" name="Holder 6"/>
          <p:cNvSpPr>
            <a:spLocks noGrp="1"/>
          </p:cNvSpPr>
          <p:nvPr>
            <p:ph type="sldNum" sz="quarter" idx="7"/>
          </p:nvPr>
        </p:nvSpPr>
        <p:spPr/>
        <p:txBody>
          <a:bodyPr lIns="0" tIns="0" rIns="0" bIns="0"/>
          <a:lstStyle>
            <a:lvl1pPr>
              <a:defRPr sz="1200" b="0" i="0">
                <a:solidFill>
                  <a:schemeClr val="tx1"/>
                </a:solidFill>
                <a:latin typeface="Arial MT"/>
                <a:cs typeface="Arial MT"/>
              </a:defRPr>
            </a:lvl1pPr>
          </a:lstStyle>
          <a:p>
            <a:pPr marL="122555">
              <a:lnSpc>
                <a:spcPts val="1425"/>
              </a:lnSpc>
            </a:pPr>
            <a:fld id="{81D60167-4931-47E6-BA6A-407CBD079E47}" type="slidenum">
              <a:rPr spc="-50" dirty="0"/>
              <a:t>‹#›</a:t>
            </a:fld>
            <a:endParaRPr spc="-5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756F6F"/>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050" b="0" i="0">
                <a:solidFill>
                  <a:srgbClr val="CD9146"/>
                </a:solidFill>
                <a:latin typeface="Arial MT"/>
                <a:cs typeface="Arial MT"/>
              </a:defRPr>
            </a:lvl1pPr>
          </a:lstStyle>
          <a:p>
            <a:pPr marL="12700">
              <a:lnSpc>
                <a:spcPct val="100000"/>
              </a:lnSpc>
            </a:pPr>
            <a:r>
              <a:rPr spc="-10" dirty="0"/>
              <a:t>#TCCC-CPP-PPT-</a:t>
            </a:r>
            <a:r>
              <a:rPr dirty="0"/>
              <a:t>22</a:t>
            </a:r>
            <a:r>
              <a:rPr spc="310" dirty="0"/>
              <a:t> </a:t>
            </a:r>
            <a:r>
              <a:rPr dirty="0"/>
              <a:t>08</a:t>
            </a:r>
            <a:r>
              <a:rPr spc="10" dirty="0"/>
              <a:t> </a:t>
            </a:r>
            <a:r>
              <a:rPr dirty="0"/>
              <a:t>AUG</a:t>
            </a:r>
            <a:r>
              <a:rPr spc="-5" dirty="0"/>
              <a:t> </a:t>
            </a:r>
            <a:r>
              <a:rPr spc="-25" dirty="0"/>
              <a:t>23</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6/10/2024</a:t>
            </a:fld>
            <a:endParaRPr lang="en-US"/>
          </a:p>
        </p:txBody>
      </p:sp>
      <p:sp>
        <p:nvSpPr>
          <p:cNvPr id="6" name="Holder 6"/>
          <p:cNvSpPr>
            <a:spLocks noGrp="1"/>
          </p:cNvSpPr>
          <p:nvPr>
            <p:ph type="sldNum" sz="quarter" idx="7"/>
          </p:nvPr>
        </p:nvSpPr>
        <p:spPr/>
        <p:txBody>
          <a:bodyPr lIns="0" tIns="0" rIns="0" bIns="0"/>
          <a:lstStyle>
            <a:lvl1pPr>
              <a:defRPr sz="1200" b="0" i="0">
                <a:solidFill>
                  <a:schemeClr val="tx1"/>
                </a:solidFill>
                <a:latin typeface="Arial MT"/>
                <a:cs typeface="Arial MT"/>
              </a:defRPr>
            </a:lvl1pPr>
          </a:lstStyle>
          <a:p>
            <a:pPr marL="122555">
              <a:lnSpc>
                <a:spcPts val="1425"/>
              </a:lnSpc>
            </a:pPr>
            <a:fld id="{81D60167-4931-47E6-BA6A-407CBD079E47}" type="slidenum">
              <a:rPr spc="-50" dirty="0"/>
              <a:t>‹#›</a:t>
            </a:fld>
            <a:endParaRPr spc="-5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756F6F"/>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050" b="0" i="0">
                <a:solidFill>
                  <a:srgbClr val="CD9146"/>
                </a:solidFill>
                <a:latin typeface="Arial MT"/>
                <a:cs typeface="Arial MT"/>
              </a:defRPr>
            </a:lvl1pPr>
          </a:lstStyle>
          <a:p>
            <a:pPr marL="12700">
              <a:lnSpc>
                <a:spcPct val="100000"/>
              </a:lnSpc>
            </a:pPr>
            <a:r>
              <a:rPr spc="-10" dirty="0"/>
              <a:t>#TCCC-CPP-PPT-</a:t>
            </a:r>
            <a:r>
              <a:rPr dirty="0"/>
              <a:t>22</a:t>
            </a:r>
            <a:r>
              <a:rPr spc="310" dirty="0"/>
              <a:t> </a:t>
            </a:r>
            <a:r>
              <a:rPr dirty="0"/>
              <a:t>08</a:t>
            </a:r>
            <a:r>
              <a:rPr spc="10" dirty="0"/>
              <a:t> </a:t>
            </a:r>
            <a:r>
              <a:rPr dirty="0"/>
              <a:t>AUG</a:t>
            </a:r>
            <a:r>
              <a:rPr spc="-5" dirty="0"/>
              <a:t> </a:t>
            </a:r>
            <a:r>
              <a:rPr spc="-25" dirty="0"/>
              <a:t>23</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6/10/2024</a:t>
            </a:fld>
            <a:endParaRPr lang="en-US"/>
          </a:p>
        </p:txBody>
      </p:sp>
      <p:sp>
        <p:nvSpPr>
          <p:cNvPr id="7" name="Holder 7"/>
          <p:cNvSpPr>
            <a:spLocks noGrp="1"/>
          </p:cNvSpPr>
          <p:nvPr>
            <p:ph type="sldNum" sz="quarter" idx="7"/>
          </p:nvPr>
        </p:nvSpPr>
        <p:spPr/>
        <p:txBody>
          <a:bodyPr lIns="0" tIns="0" rIns="0" bIns="0"/>
          <a:lstStyle>
            <a:lvl1pPr>
              <a:defRPr sz="1200" b="0" i="0">
                <a:solidFill>
                  <a:schemeClr val="tx1"/>
                </a:solidFill>
                <a:latin typeface="Arial MT"/>
                <a:cs typeface="Arial MT"/>
              </a:defRPr>
            </a:lvl1pPr>
          </a:lstStyle>
          <a:p>
            <a:pPr marL="122555">
              <a:lnSpc>
                <a:spcPts val="1425"/>
              </a:lnSpc>
            </a:pPr>
            <a:fld id="{81D60167-4931-47E6-BA6A-407CBD079E47}" type="slidenum">
              <a:rPr spc="-50" dirty="0"/>
              <a:t>‹#›</a:t>
            </a:fld>
            <a:endParaRPr spc="-5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756F6F"/>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050" b="0" i="0">
                <a:solidFill>
                  <a:srgbClr val="CD9146"/>
                </a:solidFill>
                <a:latin typeface="Arial MT"/>
                <a:cs typeface="Arial MT"/>
              </a:defRPr>
            </a:lvl1pPr>
          </a:lstStyle>
          <a:p>
            <a:pPr marL="12700">
              <a:lnSpc>
                <a:spcPct val="100000"/>
              </a:lnSpc>
            </a:pPr>
            <a:r>
              <a:rPr spc="-10" dirty="0"/>
              <a:t>#TCCC-CPP-PPT-</a:t>
            </a:r>
            <a:r>
              <a:rPr dirty="0"/>
              <a:t>22</a:t>
            </a:r>
            <a:r>
              <a:rPr spc="310" dirty="0"/>
              <a:t> </a:t>
            </a:r>
            <a:r>
              <a:rPr dirty="0"/>
              <a:t>08</a:t>
            </a:r>
            <a:r>
              <a:rPr spc="10" dirty="0"/>
              <a:t> </a:t>
            </a:r>
            <a:r>
              <a:rPr dirty="0"/>
              <a:t>AUG</a:t>
            </a:r>
            <a:r>
              <a:rPr spc="-5" dirty="0"/>
              <a:t> </a:t>
            </a:r>
            <a:r>
              <a:rPr spc="-25" dirty="0"/>
              <a:t>23</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6/10/2024</a:t>
            </a:fld>
            <a:endParaRPr lang="en-US"/>
          </a:p>
        </p:txBody>
      </p:sp>
      <p:sp>
        <p:nvSpPr>
          <p:cNvPr id="5" name="Holder 5"/>
          <p:cNvSpPr>
            <a:spLocks noGrp="1"/>
          </p:cNvSpPr>
          <p:nvPr>
            <p:ph type="sldNum" sz="quarter" idx="7"/>
          </p:nvPr>
        </p:nvSpPr>
        <p:spPr/>
        <p:txBody>
          <a:bodyPr lIns="0" tIns="0" rIns="0" bIns="0"/>
          <a:lstStyle>
            <a:lvl1pPr>
              <a:defRPr sz="1200" b="0" i="0">
                <a:solidFill>
                  <a:schemeClr val="tx1"/>
                </a:solidFill>
                <a:latin typeface="Arial MT"/>
                <a:cs typeface="Arial MT"/>
              </a:defRPr>
            </a:lvl1pPr>
          </a:lstStyle>
          <a:p>
            <a:pPr marL="122555">
              <a:lnSpc>
                <a:spcPts val="1425"/>
              </a:lnSpc>
            </a:pPr>
            <a:fld id="{81D60167-4931-47E6-BA6A-407CBD079E47}" type="slidenum">
              <a:rPr spc="-50" dirty="0"/>
              <a:t>‹#›</a:t>
            </a:fld>
            <a:endParaRPr spc="-5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050" b="0" i="0">
                <a:solidFill>
                  <a:srgbClr val="CD9146"/>
                </a:solidFill>
                <a:latin typeface="Arial MT"/>
                <a:cs typeface="Arial MT"/>
              </a:defRPr>
            </a:lvl1pPr>
          </a:lstStyle>
          <a:p>
            <a:pPr marL="12700">
              <a:lnSpc>
                <a:spcPct val="100000"/>
              </a:lnSpc>
            </a:pPr>
            <a:r>
              <a:rPr spc="-10" dirty="0"/>
              <a:t>#TCCC-CPP-PPT-</a:t>
            </a:r>
            <a:r>
              <a:rPr dirty="0"/>
              <a:t>22</a:t>
            </a:r>
            <a:r>
              <a:rPr spc="310" dirty="0"/>
              <a:t> </a:t>
            </a:r>
            <a:r>
              <a:rPr dirty="0"/>
              <a:t>08</a:t>
            </a:r>
            <a:r>
              <a:rPr spc="10" dirty="0"/>
              <a:t> </a:t>
            </a:r>
            <a:r>
              <a:rPr dirty="0"/>
              <a:t>AUG</a:t>
            </a:r>
            <a:r>
              <a:rPr spc="-5" dirty="0"/>
              <a:t> </a:t>
            </a:r>
            <a:r>
              <a:rPr spc="-25" dirty="0"/>
              <a:t>23</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6/10/2024</a:t>
            </a:fld>
            <a:endParaRPr lang="en-US"/>
          </a:p>
        </p:txBody>
      </p:sp>
      <p:sp>
        <p:nvSpPr>
          <p:cNvPr id="4" name="Holder 4"/>
          <p:cNvSpPr>
            <a:spLocks noGrp="1"/>
          </p:cNvSpPr>
          <p:nvPr>
            <p:ph type="sldNum" sz="quarter" idx="7"/>
          </p:nvPr>
        </p:nvSpPr>
        <p:spPr/>
        <p:txBody>
          <a:bodyPr lIns="0" tIns="0" rIns="0" bIns="0"/>
          <a:lstStyle>
            <a:lvl1pPr>
              <a:defRPr sz="1200" b="0" i="0">
                <a:solidFill>
                  <a:schemeClr val="tx1"/>
                </a:solidFill>
                <a:latin typeface="Arial MT"/>
                <a:cs typeface="Arial MT"/>
              </a:defRPr>
            </a:lvl1pPr>
          </a:lstStyle>
          <a:p>
            <a:pPr marL="122555">
              <a:lnSpc>
                <a:spcPts val="1425"/>
              </a:lnSpc>
            </a:pPr>
            <a:fld id="{81D60167-4931-47E6-BA6A-407CBD079E47}" type="slidenum">
              <a:rPr spc="-50" dirty="0"/>
              <a:t>‹#›</a:t>
            </a:fld>
            <a:endParaRPr spc="-50"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036284" y="289778"/>
            <a:ext cx="6119431" cy="330200"/>
          </a:xfrm>
          <a:prstGeom prst="rect">
            <a:avLst/>
          </a:prstGeom>
        </p:spPr>
        <p:txBody>
          <a:bodyPr wrap="square" lIns="0" tIns="0" rIns="0" bIns="0">
            <a:spAutoFit/>
          </a:bodyPr>
          <a:lstStyle>
            <a:lvl1pPr>
              <a:defRPr sz="2000" b="1" i="0">
                <a:solidFill>
                  <a:srgbClr val="756F6F"/>
                </a:solidFill>
                <a:latin typeface="Arial"/>
                <a:cs typeface="Arial"/>
              </a:defRPr>
            </a:lvl1pPr>
          </a:lstStyle>
          <a:p>
            <a:endParaRPr/>
          </a:p>
        </p:txBody>
      </p:sp>
      <p:sp>
        <p:nvSpPr>
          <p:cNvPr id="3" name="Holder 3"/>
          <p:cNvSpPr>
            <a:spLocks noGrp="1"/>
          </p:cNvSpPr>
          <p:nvPr>
            <p:ph type="body" idx="1"/>
          </p:nvPr>
        </p:nvSpPr>
        <p:spPr>
          <a:xfrm>
            <a:off x="6270927" y="1885252"/>
            <a:ext cx="5185409" cy="4107179"/>
          </a:xfrm>
          <a:prstGeom prst="rect">
            <a:avLst/>
          </a:prstGeom>
        </p:spPr>
        <p:txBody>
          <a:bodyPr wrap="square" lIns="0" tIns="0" rIns="0" bIns="0">
            <a:spAutoFit/>
          </a:bodyPr>
          <a:lstStyle>
            <a:lvl1pPr>
              <a:defRPr sz="2400" b="1" i="0">
                <a:solidFill>
                  <a:schemeClr val="tx1"/>
                </a:solidFill>
                <a:latin typeface="Arial"/>
                <a:cs typeface="Arial"/>
              </a:defRPr>
            </a:lvl1pPr>
          </a:lstStyle>
          <a:p>
            <a:endParaRPr/>
          </a:p>
        </p:txBody>
      </p:sp>
      <p:sp>
        <p:nvSpPr>
          <p:cNvPr id="4" name="Holder 4"/>
          <p:cNvSpPr>
            <a:spLocks noGrp="1"/>
          </p:cNvSpPr>
          <p:nvPr>
            <p:ph type="ftr" sz="quarter" idx="5"/>
          </p:nvPr>
        </p:nvSpPr>
        <p:spPr>
          <a:xfrm>
            <a:off x="9408458" y="6570906"/>
            <a:ext cx="2019300" cy="174625"/>
          </a:xfrm>
          <a:prstGeom prst="rect">
            <a:avLst/>
          </a:prstGeom>
        </p:spPr>
        <p:txBody>
          <a:bodyPr wrap="square" lIns="0" tIns="0" rIns="0" bIns="0">
            <a:spAutoFit/>
          </a:bodyPr>
          <a:lstStyle>
            <a:lvl1pPr>
              <a:defRPr sz="1050" b="0" i="0">
                <a:solidFill>
                  <a:srgbClr val="CD9146"/>
                </a:solidFill>
                <a:latin typeface="Arial MT"/>
                <a:cs typeface="Arial MT"/>
              </a:defRPr>
            </a:lvl1pPr>
          </a:lstStyle>
          <a:p>
            <a:pPr marL="12700">
              <a:lnSpc>
                <a:spcPct val="100000"/>
              </a:lnSpc>
            </a:pPr>
            <a:r>
              <a:rPr spc="-10" dirty="0"/>
              <a:t>#TCCC-CPP-PPT-</a:t>
            </a:r>
            <a:r>
              <a:rPr dirty="0"/>
              <a:t>22</a:t>
            </a:r>
            <a:r>
              <a:rPr spc="310" dirty="0"/>
              <a:t> </a:t>
            </a:r>
            <a:r>
              <a:rPr dirty="0"/>
              <a:t>08</a:t>
            </a:r>
            <a:r>
              <a:rPr spc="10" dirty="0"/>
              <a:t> </a:t>
            </a:r>
            <a:r>
              <a:rPr dirty="0"/>
              <a:t>AUG</a:t>
            </a:r>
            <a:r>
              <a:rPr spc="-5" dirty="0"/>
              <a:t> </a:t>
            </a:r>
            <a:r>
              <a:rPr spc="-25" dirty="0"/>
              <a:t>23</a:t>
            </a: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6/10/2024</a:t>
            </a:fld>
            <a:endParaRPr lang="en-US"/>
          </a:p>
        </p:txBody>
      </p:sp>
      <p:sp>
        <p:nvSpPr>
          <p:cNvPr id="6" name="Holder 6"/>
          <p:cNvSpPr>
            <a:spLocks noGrp="1"/>
          </p:cNvSpPr>
          <p:nvPr>
            <p:ph type="sldNum" sz="quarter" idx="7"/>
          </p:nvPr>
        </p:nvSpPr>
        <p:spPr>
          <a:xfrm>
            <a:off x="11614388" y="6562955"/>
            <a:ext cx="258571" cy="196215"/>
          </a:xfrm>
          <a:prstGeom prst="rect">
            <a:avLst/>
          </a:prstGeom>
        </p:spPr>
        <p:txBody>
          <a:bodyPr wrap="square" lIns="0" tIns="0" rIns="0" bIns="0">
            <a:spAutoFit/>
          </a:bodyPr>
          <a:lstStyle>
            <a:lvl1pPr>
              <a:defRPr sz="1200" b="0" i="0">
                <a:solidFill>
                  <a:schemeClr val="tx1"/>
                </a:solidFill>
                <a:latin typeface="Arial MT"/>
                <a:cs typeface="Arial MT"/>
              </a:defRPr>
            </a:lvl1pPr>
          </a:lstStyle>
          <a:p>
            <a:pPr marL="122555">
              <a:lnSpc>
                <a:spcPts val="1425"/>
              </a:lnSpc>
            </a:pPr>
            <a:fld id="{81D60167-4931-47E6-BA6A-407CBD079E47}" type="slidenum">
              <a:rPr spc="-50" dirty="0"/>
              <a:t>‹#›</a:t>
            </a:fld>
            <a:endParaRPr spc="-5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050190" y="326514"/>
            <a:ext cx="8364855" cy="6406515"/>
          </a:xfrm>
          <a:prstGeom prst="rect">
            <a:avLst/>
          </a:prstGeom>
        </p:spPr>
        <p:txBody>
          <a:bodyPr vert="horz" wrap="square" lIns="0" tIns="0" rIns="0" bIns="0" rtlCol="0">
            <a:spAutoFit/>
          </a:bodyPr>
          <a:lstStyle/>
          <a:p>
            <a:pPr>
              <a:lnSpc>
                <a:spcPts val="2210"/>
              </a:lnSpc>
            </a:pPr>
            <a:r>
              <a:rPr sz="2000" b="1" dirty="0">
                <a:solidFill>
                  <a:srgbClr val="756F6F"/>
                </a:solidFill>
                <a:latin typeface="Arial"/>
                <a:cs typeface="Arial"/>
              </a:rPr>
              <a:t>Module</a:t>
            </a:r>
            <a:r>
              <a:rPr sz="2000" b="1" spc="-55" dirty="0">
                <a:solidFill>
                  <a:srgbClr val="756F6F"/>
                </a:solidFill>
                <a:latin typeface="Arial"/>
                <a:cs typeface="Arial"/>
              </a:rPr>
              <a:t> </a:t>
            </a:r>
            <a:r>
              <a:rPr sz="2000" b="1" dirty="0">
                <a:solidFill>
                  <a:srgbClr val="756F6F"/>
                </a:solidFill>
                <a:latin typeface="Arial"/>
                <a:cs typeface="Arial"/>
              </a:rPr>
              <a:t>22:</a:t>
            </a:r>
            <a:r>
              <a:rPr sz="2000" b="1" spc="-65" dirty="0">
                <a:solidFill>
                  <a:srgbClr val="756F6F"/>
                </a:solidFill>
                <a:latin typeface="Arial"/>
                <a:cs typeface="Arial"/>
              </a:rPr>
              <a:t> </a:t>
            </a:r>
            <a:r>
              <a:rPr sz="2000" b="1" spc="-10" dirty="0">
                <a:solidFill>
                  <a:srgbClr val="756F6F"/>
                </a:solidFill>
                <a:latin typeface="Arial"/>
                <a:cs typeface="Arial"/>
              </a:rPr>
              <a:t>Cardiopulmonary</a:t>
            </a:r>
            <a:r>
              <a:rPr sz="2000" b="1" spc="-45" dirty="0">
                <a:solidFill>
                  <a:srgbClr val="756F6F"/>
                </a:solidFill>
                <a:latin typeface="Arial"/>
                <a:cs typeface="Arial"/>
              </a:rPr>
              <a:t> </a:t>
            </a:r>
            <a:r>
              <a:rPr sz="2000" b="1" dirty="0">
                <a:solidFill>
                  <a:srgbClr val="756F6F"/>
                </a:solidFill>
                <a:latin typeface="Arial"/>
                <a:cs typeface="Arial"/>
              </a:rPr>
              <a:t>Resuscitation</a:t>
            </a:r>
            <a:r>
              <a:rPr sz="2000" b="1" spc="-55" dirty="0">
                <a:solidFill>
                  <a:srgbClr val="756F6F"/>
                </a:solidFill>
                <a:latin typeface="Arial"/>
                <a:cs typeface="Arial"/>
              </a:rPr>
              <a:t> </a:t>
            </a:r>
            <a:r>
              <a:rPr sz="2000" b="1" dirty="0">
                <a:solidFill>
                  <a:srgbClr val="756F6F"/>
                </a:solidFill>
                <a:latin typeface="Arial"/>
                <a:cs typeface="Arial"/>
              </a:rPr>
              <a:t>in</a:t>
            </a:r>
            <a:r>
              <a:rPr sz="2000" b="1" spc="-65" dirty="0">
                <a:solidFill>
                  <a:srgbClr val="756F6F"/>
                </a:solidFill>
                <a:latin typeface="Arial"/>
                <a:cs typeface="Arial"/>
              </a:rPr>
              <a:t> </a:t>
            </a:r>
            <a:r>
              <a:rPr sz="2000" b="1" spc="-25" dirty="0">
                <a:solidFill>
                  <a:srgbClr val="756F6F"/>
                </a:solidFill>
                <a:latin typeface="Arial"/>
                <a:cs typeface="Arial"/>
              </a:rPr>
              <a:t>TFC</a:t>
            </a: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pPr>
            <a:endParaRPr sz="2000">
              <a:latin typeface="Arial"/>
              <a:cs typeface="Arial"/>
            </a:endParaRPr>
          </a:p>
          <a:p>
            <a:pPr>
              <a:lnSpc>
                <a:spcPct val="100000"/>
              </a:lnSpc>
              <a:spcBef>
                <a:spcPts val="960"/>
              </a:spcBef>
            </a:pPr>
            <a:endParaRPr sz="2000">
              <a:latin typeface="Arial"/>
              <a:cs typeface="Arial"/>
            </a:endParaRPr>
          </a:p>
          <a:p>
            <a:pPr algn="r">
              <a:lnSpc>
                <a:spcPct val="100000"/>
              </a:lnSpc>
              <a:spcBef>
                <a:spcPts val="5"/>
              </a:spcBef>
            </a:pPr>
            <a:r>
              <a:rPr sz="1050" spc="-10" dirty="0">
                <a:solidFill>
                  <a:srgbClr val="CD9146"/>
                </a:solidFill>
                <a:latin typeface="Arial MT"/>
                <a:cs typeface="Arial MT"/>
              </a:rPr>
              <a:t>#TCCC-CPP-PPT-</a:t>
            </a:r>
            <a:r>
              <a:rPr sz="1050" dirty="0">
                <a:solidFill>
                  <a:srgbClr val="CD9146"/>
                </a:solidFill>
                <a:latin typeface="Arial MT"/>
                <a:cs typeface="Arial MT"/>
              </a:rPr>
              <a:t>22</a:t>
            </a:r>
            <a:r>
              <a:rPr sz="1050" spc="310" dirty="0">
                <a:solidFill>
                  <a:srgbClr val="CD9146"/>
                </a:solidFill>
                <a:latin typeface="Arial MT"/>
                <a:cs typeface="Arial MT"/>
              </a:rPr>
              <a:t> </a:t>
            </a:r>
            <a:r>
              <a:rPr sz="1050" dirty="0">
                <a:solidFill>
                  <a:srgbClr val="CD9146"/>
                </a:solidFill>
                <a:latin typeface="Arial MT"/>
                <a:cs typeface="Arial MT"/>
              </a:rPr>
              <a:t>08</a:t>
            </a:r>
            <a:r>
              <a:rPr sz="1050" spc="10" dirty="0">
                <a:solidFill>
                  <a:srgbClr val="CD9146"/>
                </a:solidFill>
                <a:latin typeface="Arial MT"/>
                <a:cs typeface="Arial MT"/>
              </a:rPr>
              <a:t> </a:t>
            </a:r>
            <a:r>
              <a:rPr sz="1050" dirty="0">
                <a:solidFill>
                  <a:srgbClr val="CD9146"/>
                </a:solidFill>
                <a:latin typeface="Arial MT"/>
                <a:cs typeface="Arial MT"/>
              </a:rPr>
              <a:t>AUG</a:t>
            </a:r>
            <a:r>
              <a:rPr sz="1050" spc="-5" dirty="0">
                <a:solidFill>
                  <a:srgbClr val="CD9146"/>
                </a:solidFill>
                <a:latin typeface="Arial MT"/>
                <a:cs typeface="Arial MT"/>
              </a:rPr>
              <a:t> </a:t>
            </a:r>
            <a:r>
              <a:rPr sz="1050" spc="-25" dirty="0">
                <a:solidFill>
                  <a:srgbClr val="CD9146"/>
                </a:solidFill>
                <a:latin typeface="Arial MT"/>
                <a:cs typeface="Arial MT"/>
              </a:rPr>
              <a:t>23</a:t>
            </a:r>
            <a:endParaRPr sz="1050">
              <a:latin typeface="Arial MT"/>
              <a:cs typeface="Arial MT"/>
            </a:endParaRPr>
          </a:p>
        </p:txBody>
      </p:sp>
      <p:grpSp>
        <p:nvGrpSpPr>
          <p:cNvPr id="3" name="object 3"/>
          <p:cNvGrpSpPr/>
          <p:nvPr/>
        </p:nvGrpSpPr>
        <p:grpSpPr>
          <a:xfrm>
            <a:off x="3810" y="0"/>
            <a:ext cx="12188190" cy="6858000"/>
            <a:chOff x="3810" y="0"/>
            <a:chExt cx="12188190" cy="6858000"/>
          </a:xfrm>
        </p:grpSpPr>
        <p:pic>
          <p:nvPicPr>
            <p:cNvPr id="4" name="object 4"/>
            <p:cNvPicPr/>
            <p:nvPr/>
          </p:nvPicPr>
          <p:blipFill>
            <a:blip r:embed="rId2" cstate="print"/>
            <a:stretch>
              <a:fillRect/>
            </a:stretch>
          </p:blipFill>
          <p:spPr>
            <a:xfrm>
              <a:off x="309371" y="255270"/>
              <a:ext cx="1172717" cy="656081"/>
            </a:xfrm>
            <a:prstGeom prst="rect">
              <a:avLst/>
            </a:prstGeom>
          </p:spPr>
        </p:pic>
        <p:pic>
          <p:nvPicPr>
            <p:cNvPr id="5" name="object 5"/>
            <p:cNvPicPr/>
            <p:nvPr/>
          </p:nvPicPr>
          <p:blipFill>
            <a:blip r:embed="rId3" cstate="print"/>
            <a:stretch>
              <a:fillRect/>
            </a:stretch>
          </p:blipFill>
          <p:spPr>
            <a:xfrm>
              <a:off x="3810" y="0"/>
              <a:ext cx="12188189" cy="6858000"/>
            </a:xfrm>
            <a:prstGeom prst="rect">
              <a:avLst/>
            </a:prstGeom>
          </p:spPr>
        </p:pic>
        <p:sp>
          <p:nvSpPr>
            <p:cNvPr id="6" name="object 6"/>
            <p:cNvSpPr/>
            <p:nvPr/>
          </p:nvSpPr>
          <p:spPr>
            <a:xfrm>
              <a:off x="6156960" y="5909311"/>
              <a:ext cx="2383155" cy="574675"/>
            </a:xfrm>
            <a:custGeom>
              <a:avLst/>
              <a:gdLst/>
              <a:ahLst/>
              <a:cxnLst/>
              <a:rect l="l" t="t" r="r" b="b"/>
              <a:pathLst>
                <a:path w="2383154" h="574675">
                  <a:moveTo>
                    <a:pt x="2287016" y="0"/>
                  </a:moveTo>
                  <a:lnTo>
                    <a:pt x="95758" y="0"/>
                  </a:lnTo>
                  <a:lnTo>
                    <a:pt x="58485" y="7525"/>
                  </a:lnTo>
                  <a:lnTo>
                    <a:pt x="28047" y="28047"/>
                  </a:lnTo>
                  <a:lnTo>
                    <a:pt x="7525" y="58485"/>
                  </a:lnTo>
                  <a:lnTo>
                    <a:pt x="0" y="95758"/>
                  </a:lnTo>
                  <a:lnTo>
                    <a:pt x="0" y="478790"/>
                  </a:lnTo>
                  <a:lnTo>
                    <a:pt x="7525" y="516062"/>
                  </a:lnTo>
                  <a:lnTo>
                    <a:pt x="28047" y="546500"/>
                  </a:lnTo>
                  <a:lnTo>
                    <a:pt x="58485" y="567022"/>
                  </a:lnTo>
                  <a:lnTo>
                    <a:pt x="95758" y="574548"/>
                  </a:lnTo>
                  <a:lnTo>
                    <a:pt x="2287016" y="574548"/>
                  </a:lnTo>
                  <a:lnTo>
                    <a:pt x="2324288" y="567022"/>
                  </a:lnTo>
                  <a:lnTo>
                    <a:pt x="2354726" y="546500"/>
                  </a:lnTo>
                  <a:lnTo>
                    <a:pt x="2375248" y="516062"/>
                  </a:lnTo>
                  <a:lnTo>
                    <a:pt x="2382774" y="478790"/>
                  </a:lnTo>
                  <a:lnTo>
                    <a:pt x="2382774" y="95758"/>
                  </a:lnTo>
                  <a:lnTo>
                    <a:pt x="2375248" y="58485"/>
                  </a:lnTo>
                  <a:lnTo>
                    <a:pt x="2354726" y="28047"/>
                  </a:lnTo>
                  <a:lnTo>
                    <a:pt x="2324288" y="7525"/>
                  </a:lnTo>
                  <a:lnTo>
                    <a:pt x="2287016" y="0"/>
                  </a:lnTo>
                  <a:close/>
                </a:path>
              </a:pathLst>
            </a:custGeom>
            <a:solidFill>
              <a:srgbClr val="1A1B1B">
                <a:alpha val="29803"/>
              </a:srgbClr>
            </a:solidFill>
          </p:spPr>
          <p:txBody>
            <a:bodyPr wrap="square" lIns="0" tIns="0" rIns="0" bIns="0" rtlCol="0"/>
            <a:lstStyle/>
            <a:p>
              <a:endParaRPr/>
            </a:p>
          </p:txBody>
        </p:sp>
      </p:grpSp>
      <p:sp>
        <p:nvSpPr>
          <p:cNvPr id="7" name="object 7"/>
          <p:cNvSpPr txBox="1"/>
          <p:nvPr/>
        </p:nvSpPr>
        <p:spPr>
          <a:xfrm>
            <a:off x="6396902" y="5949199"/>
            <a:ext cx="1903730" cy="474980"/>
          </a:xfrm>
          <a:prstGeom prst="rect">
            <a:avLst/>
          </a:prstGeom>
        </p:spPr>
        <p:txBody>
          <a:bodyPr vert="horz" wrap="square" lIns="0" tIns="12700" rIns="0" bIns="0" rtlCol="0">
            <a:spAutoFit/>
          </a:bodyPr>
          <a:lstStyle/>
          <a:p>
            <a:pPr algn="ctr">
              <a:lnSpc>
                <a:spcPct val="100000"/>
              </a:lnSpc>
              <a:spcBef>
                <a:spcPts val="100"/>
              </a:spcBef>
            </a:pPr>
            <a:r>
              <a:rPr sz="1600" dirty="0">
                <a:solidFill>
                  <a:srgbClr val="D9D9D9"/>
                </a:solidFill>
                <a:latin typeface="Arial Black"/>
                <a:cs typeface="Arial Black"/>
              </a:rPr>
              <a:t>TCCC</a:t>
            </a:r>
            <a:r>
              <a:rPr sz="1600" spc="-40" dirty="0">
                <a:solidFill>
                  <a:srgbClr val="D9D9D9"/>
                </a:solidFill>
                <a:latin typeface="Arial Black"/>
                <a:cs typeface="Arial Black"/>
              </a:rPr>
              <a:t> </a:t>
            </a:r>
            <a:r>
              <a:rPr sz="1600" dirty="0">
                <a:solidFill>
                  <a:srgbClr val="D9D9D9"/>
                </a:solidFill>
                <a:latin typeface="Arial MT"/>
                <a:cs typeface="Arial MT"/>
              </a:rPr>
              <a:t>TIER</a:t>
            </a:r>
            <a:r>
              <a:rPr sz="1600" spc="-35" dirty="0">
                <a:solidFill>
                  <a:srgbClr val="D9D9D9"/>
                </a:solidFill>
                <a:latin typeface="Arial MT"/>
                <a:cs typeface="Arial MT"/>
              </a:rPr>
              <a:t> </a:t>
            </a:r>
            <a:r>
              <a:rPr sz="1600" spc="-50" dirty="0">
                <a:solidFill>
                  <a:srgbClr val="D9D9D9"/>
                </a:solidFill>
                <a:latin typeface="Arial MT"/>
                <a:cs typeface="Arial MT"/>
              </a:rPr>
              <a:t>3</a:t>
            </a:r>
            <a:endParaRPr sz="1600">
              <a:latin typeface="Arial MT"/>
              <a:cs typeface="Arial MT"/>
            </a:endParaRPr>
          </a:p>
          <a:p>
            <a:pPr algn="ctr">
              <a:lnSpc>
                <a:spcPct val="100000"/>
              </a:lnSpc>
              <a:spcBef>
                <a:spcPts val="55"/>
              </a:spcBef>
            </a:pPr>
            <a:r>
              <a:rPr sz="1300" dirty="0">
                <a:solidFill>
                  <a:srgbClr val="D9D9D9"/>
                </a:solidFill>
                <a:latin typeface="Arial MT"/>
                <a:cs typeface="Arial MT"/>
              </a:rPr>
              <a:t>Combat</a:t>
            </a:r>
            <a:r>
              <a:rPr sz="1300" spc="-45" dirty="0">
                <a:solidFill>
                  <a:srgbClr val="D9D9D9"/>
                </a:solidFill>
                <a:latin typeface="Arial MT"/>
                <a:cs typeface="Arial MT"/>
              </a:rPr>
              <a:t> </a:t>
            </a:r>
            <a:r>
              <a:rPr sz="1300" spc="-10" dirty="0">
                <a:solidFill>
                  <a:srgbClr val="D9D9D9"/>
                </a:solidFill>
                <a:latin typeface="Arial MT"/>
                <a:cs typeface="Arial MT"/>
              </a:rPr>
              <a:t>Medic/Corpsman</a:t>
            </a:r>
            <a:endParaRPr sz="1300">
              <a:latin typeface="Arial MT"/>
              <a:cs typeface="Arial MT"/>
            </a:endParaRPr>
          </a:p>
        </p:txBody>
      </p:sp>
      <p:sp>
        <p:nvSpPr>
          <p:cNvPr id="8" name="object 8"/>
          <p:cNvSpPr/>
          <p:nvPr/>
        </p:nvSpPr>
        <p:spPr>
          <a:xfrm>
            <a:off x="8714993" y="5909311"/>
            <a:ext cx="2383155" cy="574675"/>
          </a:xfrm>
          <a:custGeom>
            <a:avLst/>
            <a:gdLst/>
            <a:ahLst/>
            <a:cxnLst/>
            <a:rect l="l" t="t" r="r" b="b"/>
            <a:pathLst>
              <a:path w="2383154" h="574675">
                <a:moveTo>
                  <a:pt x="2287016" y="0"/>
                </a:moveTo>
                <a:lnTo>
                  <a:pt x="95758" y="0"/>
                </a:lnTo>
                <a:lnTo>
                  <a:pt x="58485" y="7525"/>
                </a:lnTo>
                <a:lnTo>
                  <a:pt x="28047" y="28047"/>
                </a:lnTo>
                <a:lnTo>
                  <a:pt x="7525" y="58485"/>
                </a:lnTo>
                <a:lnTo>
                  <a:pt x="0" y="95758"/>
                </a:lnTo>
                <a:lnTo>
                  <a:pt x="0" y="478790"/>
                </a:lnTo>
                <a:lnTo>
                  <a:pt x="7525" y="516062"/>
                </a:lnTo>
                <a:lnTo>
                  <a:pt x="28047" y="546500"/>
                </a:lnTo>
                <a:lnTo>
                  <a:pt x="58485" y="567022"/>
                </a:lnTo>
                <a:lnTo>
                  <a:pt x="95758" y="574548"/>
                </a:lnTo>
                <a:lnTo>
                  <a:pt x="2287016" y="574548"/>
                </a:lnTo>
                <a:lnTo>
                  <a:pt x="2324288" y="567022"/>
                </a:lnTo>
                <a:lnTo>
                  <a:pt x="2354726" y="546500"/>
                </a:lnTo>
                <a:lnTo>
                  <a:pt x="2375248" y="516062"/>
                </a:lnTo>
                <a:lnTo>
                  <a:pt x="2382774" y="478790"/>
                </a:lnTo>
                <a:lnTo>
                  <a:pt x="2382774" y="95758"/>
                </a:lnTo>
                <a:lnTo>
                  <a:pt x="2375248" y="58485"/>
                </a:lnTo>
                <a:lnTo>
                  <a:pt x="2354726" y="28047"/>
                </a:lnTo>
                <a:lnTo>
                  <a:pt x="2324288" y="7525"/>
                </a:lnTo>
                <a:lnTo>
                  <a:pt x="2287016" y="0"/>
                </a:lnTo>
                <a:close/>
              </a:path>
            </a:pathLst>
          </a:custGeom>
          <a:solidFill>
            <a:srgbClr val="1A1B1B"/>
          </a:solidFill>
        </p:spPr>
        <p:txBody>
          <a:bodyPr wrap="square" lIns="0" tIns="0" rIns="0" bIns="0" rtlCol="0"/>
          <a:lstStyle/>
          <a:p>
            <a:endParaRPr/>
          </a:p>
        </p:txBody>
      </p:sp>
      <p:sp>
        <p:nvSpPr>
          <p:cNvPr id="9" name="object 9"/>
          <p:cNvSpPr txBox="1"/>
          <p:nvPr/>
        </p:nvSpPr>
        <p:spPr>
          <a:xfrm>
            <a:off x="8853647" y="5949199"/>
            <a:ext cx="2106295" cy="474980"/>
          </a:xfrm>
          <a:prstGeom prst="rect">
            <a:avLst/>
          </a:prstGeom>
        </p:spPr>
        <p:txBody>
          <a:bodyPr vert="horz" wrap="square" lIns="0" tIns="12700" rIns="0" bIns="0" rtlCol="0">
            <a:spAutoFit/>
          </a:bodyPr>
          <a:lstStyle/>
          <a:p>
            <a:pPr algn="ctr">
              <a:lnSpc>
                <a:spcPct val="100000"/>
              </a:lnSpc>
              <a:spcBef>
                <a:spcPts val="100"/>
              </a:spcBef>
            </a:pPr>
            <a:r>
              <a:rPr sz="1600" dirty="0">
                <a:solidFill>
                  <a:srgbClr val="FFFFFF"/>
                </a:solidFill>
                <a:latin typeface="Arial Black"/>
                <a:cs typeface="Arial Black"/>
              </a:rPr>
              <a:t>TCCC</a:t>
            </a:r>
            <a:r>
              <a:rPr sz="1600" spc="-125" dirty="0">
                <a:solidFill>
                  <a:srgbClr val="FFFFFF"/>
                </a:solidFill>
                <a:latin typeface="Arial Black"/>
                <a:cs typeface="Arial Black"/>
              </a:rPr>
              <a:t> </a:t>
            </a:r>
            <a:r>
              <a:rPr sz="1600" dirty="0">
                <a:solidFill>
                  <a:srgbClr val="FFFFFF"/>
                </a:solidFill>
                <a:latin typeface="Arial MT"/>
                <a:cs typeface="Arial MT"/>
              </a:rPr>
              <a:t>TIER</a:t>
            </a:r>
            <a:r>
              <a:rPr sz="1600" spc="-45" dirty="0">
                <a:solidFill>
                  <a:srgbClr val="FFFFFF"/>
                </a:solidFill>
                <a:latin typeface="Arial MT"/>
                <a:cs typeface="Arial MT"/>
              </a:rPr>
              <a:t> </a:t>
            </a:r>
            <a:r>
              <a:rPr sz="1600" spc="-50" dirty="0">
                <a:solidFill>
                  <a:srgbClr val="FFFFFF"/>
                </a:solidFill>
                <a:latin typeface="Arial MT"/>
                <a:cs typeface="Arial MT"/>
              </a:rPr>
              <a:t>4</a:t>
            </a:r>
            <a:endParaRPr sz="1600">
              <a:latin typeface="Arial MT"/>
              <a:cs typeface="Arial MT"/>
            </a:endParaRPr>
          </a:p>
          <a:p>
            <a:pPr algn="ctr">
              <a:lnSpc>
                <a:spcPct val="100000"/>
              </a:lnSpc>
              <a:spcBef>
                <a:spcPts val="55"/>
              </a:spcBef>
            </a:pPr>
            <a:r>
              <a:rPr sz="1300" dirty="0">
                <a:solidFill>
                  <a:srgbClr val="FFFFFF"/>
                </a:solidFill>
                <a:latin typeface="Arial MT"/>
                <a:cs typeface="Arial MT"/>
              </a:rPr>
              <a:t>Combat</a:t>
            </a:r>
            <a:r>
              <a:rPr sz="1300" spc="-45" dirty="0">
                <a:solidFill>
                  <a:srgbClr val="FFFFFF"/>
                </a:solidFill>
                <a:latin typeface="Arial MT"/>
                <a:cs typeface="Arial MT"/>
              </a:rPr>
              <a:t> </a:t>
            </a:r>
            <a:r>
              <a:rPr sz="1300" spc="-10" dirty="0">
                <a:solidFill>
                  <a:srgbClr val="FFFFFF"/>
                </a:solidFill>
                <a:latin typeface="Arial MT"/>
                <a:cs typeface="Arial MT"/>
              </a:rPr>
              <a:t>Paramedic/Provider</a:t>
            </a:r>
            <a:endParaRPr sz="1300">
              <a:latin typeface="Arial MT"/>
              <a:cs typeface="Arial MT"/>
            </a:endParaRPr>
          </a:p>
        </p:txBody>
      </p:sp>
      <p:sp>
        <p:nvSpPr>
          <p:cNvPr id="10" name="object 10"/>
          <p:cNvSpPr/>
          <p:nvPr/>
        </p:nvSpPr>
        <p:spPr>
          <a:xfrm>
            <a:off x="1040891" y="5909311"/>
            <a:ext cx="2383155" cy="574675"/>
          </a:xfrm>
          <a:custGeom>
            <a:avLst/>
            <a:gdLst/>
            <a:ahLst/>
            <a:cxnLst/>
            <a:rect l="l" t="t" r="r" b="b"/>
            <a:pathLst>
              <a:path w="2383154" h="574675">
                <a:moveTo>
                  <a:pt x="2287016" y="0"/>
                </a:moveTo>
                <a:lnTo>
                  <a:pt x="95758" y="0"/>
                </a:lnTo>
                <a:lnTo>
                  <a:pt x="58485" y="7525"/>
                </a:lnTo>
                <a:lnTo>
                  <a:pt x="28047" y="28047"/>
                </a:lnTo>
                <a:lnTo>
                  <a:pt x="7525" y="58485"/>
                </a:lnTo>
                <a:lnTo>
                  <a:pt x="0" y="95758"/>
                </a:lnTo>
                <a:lnTo>
                  <a:pt x="0" y="478790"/>
                </a:lnTo>
                <a:lnTo>
                  <a:pt x="7525" y="516062"/>
                </a:lnTo>
                <a:lnTo>
                  <a:pt x="28047" y="546500"/>
                </a:lnTo>
                <a:lnTo>
                  <a:pt x="58485" y="567022"/>
                </a:lnTo>
                <a:lnTo>
                  <a:pt x="95758" y="574548"/>
                </a:lnTo>
                <a:lnTo>
                  <a:pt x="2287016" y="574548"/>
                </a:lnTo>
                <a:lnTo>
                  <a:pt x="2324288" y="567022"/>
                </a:lnTo>
                <a:lnTo>
                  <a:pt x="2354726" y="546500"/>
                </a:lnTo>
                <a:lnTo>
                  <a:pt x="2375248" y="516062"/>
                </a:lnTo>
                <a:lnTo>
                  <a:pt x="2382774" y="478790"/>
                </a:lnTo>
                <a:lnTo>
                  <a:pt x="2382774" y="95758"/>
                </a:lnTo>
                <a:lnTo>
                  <a:pt x="2375248" y="58485"/>
                </a:lnTo>
                <a:lnTo>
                  <a:pt x="2354726" y="28047"/>
                </a:lnTo>
                <a:lnTo>
                  <a:pt x="2324288" y="7525"/>
                </a:lnTo>
                <a:lnTo>
                  <a:pt x="2287016" y="0"/>
                </a:lnTo>
                <a:close/>
              </a:path>
            </a:pathLst>
          </a:custGeom>
          <a:solidFill>
            <a:srgbClr val="1A1B1B">
              <a:alpha val="29803"/>
            </a:srgbClr>
          </a:solidFill>
        </p:spPr>
        <p:txBody>
          <a:bodyPr wrap="square" lIns="0" tIns="0" rIns="0" bIns="0" rtlCol="0"/>
          <a:lstStyle/>
          <a:p>
            <a:endParaRPr/>
          </a:p>
        </p:txBody>
      </p:sp>
      <p:sp>
        <p:nvSpPr>
          <p:cNvPr id="11" name="object 11"/>
          <p:cNvSpPr txBox="1"/>
          <p:nvPr/>
        </p:nvSpPr>
        <p:spPr>
          <a:xfrm>
            <a:off x="1461221" y="5949199"/>
            <a:ext cx="1541145" cy="474980"/>
          </a:xfrm>
          <a:prstGeom prst="rect">
            <a:avLst/>
          </a:prstGeom>
        </p:spPr>
        <p:txBody>
          <a:bodyPr vert="horz" wrap="square" lIns="0" tIns="12700" rIns="0" bIns="0" rtlCol="0">
            <a:spAutoFit/>
          </a:bodyPr>
          <a:lstStyle/>
          <a:p>
            <a:pPr marL="1270" algn="ctr">
              <a:lnSpc>
                <a:spcPct val="100000"/>
              </a:lnSpc>
              <a:spcBef>
                <a:spcPts val="100"/>
              </a:spcBef>
            </a:pPr>
            <a:r>
              <a:rPr sz="1600" dirty="0">
                <a:solidFill>
                  <a:srgbClr val="D9D9D9"/>
                </a:solidFill>
                <a:latin typeface="Arial Black"/>
                <a:cs typeface="Arial Black"/>
              </a:rPr>
              <a:t>TCCC</a:t>
            </a:r>
            <a:r>
              <a:rPr sz="1600" spc="-40" dirty="0">
                <a:solidFill>
                  <a:srgbClr val="D9D9D9"/>
                </a:solidFill>
                <a:latin typeface="Arial Black"/>
                <a:cs typeface="Arial Black"/>
              </a:rPr>
              <a:t> </a:t>
            </a:r>
            <a:r>
              <a:rPr sz="1600" dirty="0">
                <a:solidFill>
                  <a:srgbClr val="D9D9D9"/>
                </a:solidFill>
                <a:latin typeface="Arial MT"/>
                <a:cs typeface="Arial MT"/>
              </a:rPr>
              <a:t>TIER</a:t>
            </a:r>
            <a:r>
              <a:rPr sz="1600" spc="-35" dirty="0">
                <a:solidFill>
                  <a:srgbClr val="D9D9D9"/>
                </a:solidFill>
                <a:latin typeface="Arial MT"/>
                <a:cs typeface="Arial MT"/>
              </a:rPr>
              <a:t> </a:t>
            </a:r>
            <a:r>
              <a:rPr sz="1600" spc="-50" dirty="0">
                <a:solidFill>
                  <a:srgbClr val="D9D9D9"/>
                </a:solidFill>
                <a:latin typeface="Arial MT"/>
                <a:cs typeface="Arial MT"/>
              </a:rPr>
              <a:t>1</a:t>
            </a:r>
            <a:endParaRPr sz="1600">
              <a:latin typeface="Arial MT"/>
              <a:cs typeface="Arial MT"/>
            </a:endParaRPr>
          </a:p>
          <a:p>
            <a:pPr algn="ctr">
              <a:lnSpc>
                <a:spcPct val="100000"/>
              </a:lnSpc>
              <a:spcBef>
                <a:spcPts val="55"/>
              </a:spcBef>
            </a:pPr>
            <a:r>
              <a:rPr sz="1300" dirty="0">
                <a:solidFill>
                  <a:srgbClr val="D9D9D9"/>
                </a:solidFill>
                <a:latin typeface="Arial MT"/>
                <a:cs typeface="Arial MT"/>
              </a:rPr>
              <a:t>All</a:t>
            </a:r>
            <a:r>
              <a:rPr sz="1300" spc="-25" dirty="0">
                <a:solidFill>
                  <a:srgbClr val="D9D9D9"/>
                </a:solidFill>
                <a:latin typeface="Arial MT"/>
                <a:cs typeface="Arial MT"/>
              </a:rPr>
              <a:t> </a:t>
            </a:r>
            <a:r>
              <a:rPr sz="1300" dirty="0">
                <a:solidFill>
                  <a:srgbClr val="D9D9D9"/>
                </a:solidFill>
                <a:latin typeface="Arial MT"/>
                <a:cs typeface="Arial MT"/>
              </a:rPr>
              <a:t>Service</a:t>
            </a:r>
            <a:r>
              <a:rPr sz="1300" spc="-30" dirty="0">
                <a:solidFill>
                  <a:srgbClr val="D9D9D9"/>
                </a:solidFill>
                <a:latin typeface="Arial MT"/>
                <a:cs typeface="Arial MT"/>
              </a:rPr>
              <a:t> </a:t>
            </a:r>
            <a:r>
              <a:rPr sz="1300" spc="-10" dirty="0">
                <a:solidFill>
                  <a:srgbClr val="D9D9D9"/>
                </a:solidFill>
                <a:latin typeface="Arial MT"/>
                <a:cs typeface="Arial MT"/>
              </a:rPr>
              <a:t>Members</a:t>
            </a:r>
            <a:endParaRPr sz="1300">
              <a:latin typeface="Arial MT"/>
              <a:cs typeface="Arial MT"/>
            </a:endParaRPr>
          </a:p>
        </p:txBody>
      </p:sp>
      <p:sp>
        <p:nvSpPr>
          <p:cNvPr id="12" name="object 12"/>
          <p:cNvSpPr/>
          <p:nvPr/>
        </p:nvSpPr>
        <p:spPr>
          <a:xfrm>
            <a:off x="3598926" y="5909311"/>
            <a:ext cx="2383155" cy="574675"/>
          </a:xfrm>
          <a:custGeom>
            <a:avLst/>
            <a:gdLst/>
            <a:ahLst/>
            <a:cxnLst/>
            <a:rect l="l" t="t" r="r" b="b"/>
            <a:pathLst>
              <a:path w="2383154" h="574675">
                <a:moveTo>
                  <a:pt x="2287016" y="0"/>
                </a:moveTo>
                <a:lnTo>
                  <a:pt x="95758" y="0"/>
                </a:lnTo>
                <a:lnTo>
                  <a:pt x="58485" y="7525"/>
                </a:lnTo>
                <a:lnTo>
                  <a:pt x="28047" y="28047"/>
                </a:lnTo>
                <a:lnTo>
                  <a:pt x="7525" y="58485"/>
                </a:lnTo>
                <a:lnTo>
                  <a:pt x="0" y="95758"/>
                </a:lnTo>
                <a:lnTo>
                  <a:pt x="0" y="478790"/>
                </a:lnTo>
                <a:lnTo>
                  <a:pt x="7525" y="516062"/>
                </a:lnTo>
                <a:lnTo>
                  <a:pt x="28047" y="546500"/>
                </a:lnTo>
                <a:lnTo>
                  <a:pt x="58485" y="567022"/>
                </a:lnTo>
                <a:lnTo>
                  <a:pt x="95758" y="574548"/>
                </a:lnTo>
                <a:lnTo>
                  <a:pt x="2287016" y="574548"/>
                </a:lnTo>
                <a:lnTo>
                  <a:pt x="2324288" y="567022"/>
                </a:lnTo>
                <a:lnTo>
                  <a:pt x="2354726" y="546500"/>
                </a:lnTo>
                <a:lnTo>
                  <a:pt x="2375248" y="516062"/>
                </a:lnTo>
                <a:lnTo>
                  <a:pt x="2382774" y="478790"/>
                </a:lnTo>
                <a:lnTo>
                  <a:pt x="2382774" y="95758"/>
                </a:lnTo>
                <a:lnTo>
                  <a:pt x="2375248" y="58485"/>
                </a:lnTo>
                <a:lnTo>
                  <a:pt x="2354726" y="28047"/>
                </a:lnTo>
                <a:lnTo>
                  <a:pt x="2324288" y="7525"/>
                </a:lnTo>
                <a:lnTo>
                  <a:pt x="2287016" y="0"/>
                </a:lnTo>
                <a:close/>
              </a:path>
            </a:pathLst>
          </a:custGeom>
          <a:solidFill>
            <a:srgbClr val="1A1B1B">
              <a:alpha val="29803"/>
            </a:srgbClr>
          </a:solidFill>
        </p:spPr>
        <p:txBody>
          <a:bodyPr wrap="square" lIns="0" tIns="0" rIns="0" bIns="0" rtlCol="0"/>
          <a:lstStyle/>
          <a:p>
            <a:endParaRPr/>
          </a:p>
        </p:txBody>
      </p:sp>
      <p:sp>
        <p:nvSpPr>
          <p:cNvPr id="13" name="object 13"/>
          <p:cNvSpPr txBox="1"/>
          <p:nvPr/>
        </p:nvSpPr>
        <p:spPr>
          <a:xfrm>
            <a:off x="4116116" y="5949199"/>
            <a:ext cx="1348740" cy="474980"/>
          </a:xfrm>
          <a:prstGeom prst="rect">
            <a:avLst/>
          </a:prstGeom>
        </p:spPr>
        <p:txBody>
          <a:bodyPr vert="horz" wrap="square" lIns="0" tIns="12700" rIns="0" bIns="0" rtlCol="0">
            <a:spAutoFit/>
          </a:bodyPr>
          <a:lstStyle/>
          <a:p>
            <a:pPr marL="12700">
              <a:lnSpc>
                <a:spcPct val="100000"/>
              </a:lnSpc>
              <a:spcBef>
                <a:spcPts val="100"/>
              </a:spcBef>
            </a:pPr>
            <a:r>
              <a:rPr sz="1600" dirty="0">
                <a:solidFill>
                  <a:srgbClr val="D9D9D9"/>
                </a:solidFill>
                <a:latin typeface="Arial Black"/>
                <a:cs typeface="Arial Black"/>
              </a:rPr>
              <a:t>TCCC</a:t>
            </a:r>
            <a:r>
              <a:rPr sz="1600" spc="-40" dirty="0">
                <a:solidFill>
                  <a:srgbClr val="D9D9D9"/>
                </a:solidFill>
                <a:latin typeface="Arial Black"/>
                <a:cs typeface="Arial Black"/>
              </a:rPr>
              <a:t> </a:t>
            </a:r>
            <a:r>
              <a:rPr sz="1600" dirty="0">
                <a:solidFill>
                  <a:srgbClr val="D9D9D9"/>
                </a:solidFill>
                <a:latin typeface="Arial MT"/>
                <a:cs typeface="Arial MT"/>
              </a:rPr>
              <a:t>TIER</a:t>
            </a:r>
            <a:r>
              <a:rPr sz="1600" spc="-35" dirty="0">
                <a:solidFill>
                  <a:srgbClr val="D9D9D9"/>
                </a:solidFill>
                <a:latin typeface="Arial MT"/>
                <a:cs typeface="Arial MT"/>
              </a:rPr>
              <a:t> </a:t>
            </a:r>
            <a:r>
              <a:rPr sz="1600" spc="-50" dirty="0">
                <a:solidFill>
                  <a:srgbClr val="D9D9D9"/>
                </a:solidFill>
                <a:latin typeface="Arial MT"/>
                <a:cs typeface="Arial MT"/>
              </a:rPr>
              <a:t>2</a:t>
            </a:r>
            <a:endParaRPr sz="1600">
              <a:latin typeface="Arial MT"/>
              <a:cs typeface="Arial MT"/>
            </a:endParaRPr>
          </a:p>
          <a:p>
            <a:pPr marL="24765">
              <a:lnSpc>
                <a:spcPct val="100000"/>
              </a:lnSpc>
              <a:spcBef>
                <a:spcPts val="55"/>
              </a:spcBef>
            </a:pPr>
            <a:r>
              <a:rPr sz="1300" dirty="0">
                <a:solidFill>
                  <a:srgbClr val="D9D9D9"/>
                </a:solidFill>
                <a:latin typeface="Arial MT"/>
                <a:cs typeface="Arial MT"/>
              </a:rPr>
              <a:t>Combat</a:t>
            </a:r>
            <a:r>
              <a:rPr sz="1300" spc="-45" dirty="0">
                <a:solidFill>
                  <a:srgbClr val="D9D9D9"/>
                </a:solidFill>
                <a:latin typeface="Arial MT"/>
                <a:cs typeface="Arial MT"/>
              </a:rPr>
              <a:t> </a:t>
            </a:r>
            <a:r>
              <a:rPr sz="1300" spc="-10" dirty="0">
                <a:solidFill>
                  <a:srgbClr val="D9D9D9"/>
                </a:solidFill>
                <a:latin typeface="Arial MT"/>
                <a:cs typeface="Arial MT"/>
              </a:rPr>
              <a:t>Lifesaver</a:t>
            </a:r>
            <a:endParaRPr sz="1300">
              <a:latin typeface="Arial MT"/>
              <a:cs typeface="Arial MT"/>
            </a:endParaRPr>
          </a:p>
        </p:txBody>
      </p:sp>
      <p:sp>
        <p:nvSpPr>
          <p:cNvPr id="14" name="object 14"/>
          <p:cNvSpPr txBox="1"/>
          <p:nvPr/>
        </p:nvSpPr>
        <p:spPr>
          <a:xfrm>
            <a:off x="2880023" y="519375"/>
            <a:ext cx="4332605" cy="876300"/>
          </a:xfrm>
          <a:prstGeom prst="rect">
            <a:avLst/>
          </a:prstGeom>
        </p:spPr>
        <p:txBody>
          <a:bodyPr vert="horz" wrap="square" lIns="0" tIns="27939" rIns="0" bIns="0" rtlCol="0">
            <a:spAutoFit/>
          </a:bodyPr>
          <a:lstStyle/>
          <a:p>
            <a:pPr marL="12700" marR="5080">
              <a:lnSpc>
                <a:spcPts val="3340"/>
              </a:lnSpc>
              <a:spcBef>
                <a:spcPts val="219"/>
              </a:spcBef>
            </a:pPr>
            <a:r>
              <a:rPr sz="2800" dirty="0">
                <a:solidFill>
                  <a:srgbClr val="CD9146"/>
                </a:solidFill>
                <a:latin typeface="Arial Black"/>
                <a:cs typeface="Arial Black"/>
              </a:rPr>
              <a:t>COMBAT</a:t>
            </a:r>
            <a:r>
              <a:rPr sz="2800" spc="-55" dirty="0">
                <a:solidFill>
                  <a:srgbClr val="CD9146"/>
                </a:solidFill>
                <a:latin typeface="Arial Black"/>
                <a:cs typeface="Arial Black"/>
              </a:rPr>
              <a:t> </a:t>
            </a:r>
            <a:r>
              <a:rPr sz="2800" spc="-10" dirty="0">
                <a:solidFill>
                  <a:srgbClr val="CD9146"/>
                </a:solidFill>
                <a:latin typeface="Arial Black"/>
                <a:cs typeface="Arial Black"/>
              </a:rPr>
              <a:t>PARAMEDIC/ PROVIDER</a:t>
            </a:r>
            <a:endParaRPr sz="2800">
              <a:latin typeface="Arial Black"/>
              <a:cs typeface="Arial Black"/>
            </a:endParaRPr>
          </a:p>
        </p:txBody>
      </p:sp>
      <p:grpSp>
        <p:nvGrpSpPr>
          <p:cNvPr id="15" name="object 15"/>
          <p:cNvGrpSpPr/>
          <p:nvPr/>
        </p:nvGrpSpPr>
        <p:grpSpPr>
          <a:xfrm>
            <a:off x="736091" y="451866"/>
            <a:ext cx="11456035" cy="5113020"/>
            <a:chOff x="736091" y="451866"/>
            <a:chExt cx="11456035" cy="5113020"/>
          </a:xfrm>
        </p:grpSpPr>
        <p:pic>
          <p:nvPicPr>
            <p:cNvPr id="16" name="object 16"/>
            <p:cNvPicPr/>
            <p:nvPr/>
          </p:nvPicPr>
          <p:blipFill>
            <a:blip r:embed="rId4" cstate="print"/>
            <a:stretch>
              <a:fillRect/>
            </a:stretch>
          </p:blipFill>
          <p:spPr>
            <a:xfrm>
              <a:off x="736091" y="451866"/>
              <a:ext cx="1898903" cy="1062989"/>
            </a:xfrm>
            <a:prstGeom prst="rect">
              <a:avLst/>
            </a:prstGeom>
          </p:spPr>
        </p:pic>
        <p:pic>
          <p:nvPicPr>
            <p:cNvPr id="17" name="object 17"/>
            <p:cNvPicPr/>
            <p:nvPr/>
          </p:nvPicPr>
          <p:blipFill>
            <a:blip r:embed="rId5" cstate="print"/>
            <a:stretch>
              <a:fillRect/>
            </a:stretch>
          </p:blipFill>
          <p:spPr>
            <a:xfrm>
              <a:off x="9864089" y="4709922"/>
              <a:ext cx="2327909" cy="854963"/>
            </a:xfrm>
            <a:prstGeom prst="rect">
              <a:avLst/>
            </a:prstGeom>
          </p:spPr>
        </p:pic>
      </p:grpSp>
      <p:sp>
        <p:nvSpPr>
          <p:cNvPr id="18" name="object 18"/>
          <p:cNvSpPr txBox="1"/>
          <p:nvPr/>
        </p:nvSpPr>
        <p:spPr>
          <a:xfrm>
            <a:off x="1013926" y="3451331"/>
            <a:ext cx="8199755" cy="1488440"/>
          </a:xfrm>
          <a:prstGeom prst="rect">
            <a:avLst/>
          </a:prstGeom>
        </p:spPr>
        <p:txBody>
          <a:bodyPr vert="horz" wrap="square" lIns="0" tIns="12065" rIns="0" bIns="0" rtlCol="0">
            <a:spAutoFit/>
          </a:bodyPr>
          <a:lstStyle/>
          <a:p>
            <a:pPr marL="12700">
              <a:lnSpc>
                <a:spcPct val="100000"/>
              </a:lnSpc>
              <a:spcBef>
                <a:spcPts val="95"/>
              </a:spcBef>
            </a:pPr>
            <a:r>
              <a:rPr sz="3200" b="1" dirty="0">
                <a:solidFill>
                  <a:srgbClr val="FFFFFF"/>
                </a:solidFill>
                <a:latin typeface="Arial"/>
                <a:cs typeface="Arial"/>
              </a:rPr>
              <a:t>MODULE</a:t>
            </a:r>
            <a:r>
              <a:rPr sz="3200" b="1" spc="-75" dirty="0">
                <a:solidFill>
                  <a:srgbClr val="FFFFFF"/>
                </a:solidFill>
                <a:latin typeface="Arial"/>
                <a:cs typeface="Arial"/>
              </a:rPr>
              <a:t> </a:t>
            </a:r>
            <a:r>
              <a:rPr sz="3200" b="1" spc="-25" dirty="0">
                <a:solidFill>
                  <a:srgbClr val="FFFFFF"/>
                </a:solidFill>
                <a:latin typeface="Arial"/>
                <a:cs typeface="Arial"/>
              </a:rPr>
              <a:t>22:</a:t>
            </a:r>
            <a:endParaRPr sz="3200">
              <a:latin typeface="Arial"/>
              <a:cs typeface="Arial"/>
            </a:endParaRPr>
          </a:p>
          <a:p>
            <a:pPr marL="12700" marR="5080">
              <a:lnSpc>
                <a:spcPct val="100000"/>
              </a:lnSpc>
            </a:pPr>
            <a:r>
              <a:rPr sz="3200" b="1" spc="-10" dirty="0">
                <a:solidFill>
                  <a:srgbClr val="FFFFFF"/>
                </a:solidFill>
                <a:latin typeface="Arial"/>
                <a:cs typeface="Arial"/>
              </a:rPr>
              <a:t>CARDIOPULMONARY</a:t>
            </a:r>
            <a:r>
              <a:rPr sz="3200" b="1" spc="-105" dirty="0">
                <a:solidFill>
                  <a:srgbClr val="FFFFFF"/>
                </a:solidFill>
                <a:latin typeface="Arial"/>
                <a:cs typeface="Arial"/>
              </a:rPr>
              <a:t> </a:t>
            </a:r>
            <a:r>
              <a:rPr sz="3200" b="1" dirty="0">
                <a:solidFill>
                  <a:srgbClr val="FFFFFF"/>
                </a:solidFill>
                <a:latin typeface="Arial"/>
                <a:cs typeface="Arial"/>
              </a:rPr>
              <a:t>RESUSCITATION</a:t>
            </a:r>
            <a:r>
              <a:rPr sz="3200" b="1" spc="-114" dirty="0">
                <a:solidFill>
                  <a:srgbClr val="FFFFFF"/>
                </a:solidFill>
                <a:latin typeface="Arial"/>
                <a:cs typeface="Arial"/>
              </a:rPr>
              <a:t> </a:t>
            </a:r>
            <a:r>
              <a:rPr sz="3200" b="1" spc="-25" dirty="0">
                <a:solidFill>
                  <a:srgbClr val="FFFFFF"/>
                </a:solidFill>
                <a:latin typeface="Arial"/>
                <a:cs typeface="Arial"/>
              </a:rPr>
              <a:t>IN </a:t>
            </a:r>
            <a:r>
              <a:rPr sz="3200" b="1" dirty="0">
                <a:solidFill>
                  <a:srgbClr val="FFFFFF"/>
                </a:solidFill>
                <a:latin typeface="Arial"/>
                <a:cs typeface="Arial"/>
              </a:rPr>
              <a:t>TACTICAL</a:t>
            </a:r>
            <a:r>
              <a:rPr sz="3200" b="1" spc="-105" dirty="0">
                <a:solidFill>
                  <a:srgbClr val="FFFFFF"/>
                </a:solidFill>
                <a:latin typeface="Arial"/>
                <a:cs typeface="Arial"/>
              </a:rPr>
              <a:t> </a:t>
            </a:r>
            <a:r>
              <a:rPr sz="3200" b="1" dirty="0">
                <a:solidFill>
                  <a:srgbClr val="FFFFFF"/>
                </a:solidFill>
                <a:latin typeface="Arial"/>
                <a:cs typeface="Arial"/>
              </a:rPr>
              <a:t>FIELD</a:t>
            </a:r>
            <a:r>
              <a:rPr sz="3200" b="1" spc="-110" dirty="0">
                <a:solidFill>
                  <a:srgbClr val="FFFFFF"/>
                </a:solidFill>
                <a:latin typeface="Arial"/>
                <a:cs typeface="Arial"/>
              </a:rPr>
              <a:t> </a:t>
            </a:r>
            <a:r>
              <a:rPr sz="3200" b="1" spc="-20" dirty="0">
                <a:solidFill>
                  <a:srgbClr val="FFFFFF"/>
                </a:solidFill>
                <a:latin typeface="Arial"/>
                <a:cs typeface="Arial"/>
              </a:rPr>
              <a:t>CARE</a:t>
            </a:r>
            <a:endParaRPr sz="3200">
              <a:latin typeface="Arial"/>
              <a:cs typeface="Arial"/>
            </a:endParaRPr>
          </a:p>
        </p:txBody>
      </p:sp>
      <p:sp>
        <p:nvSpPr>
          <p:cNvPr id="19" name="object 19"/>
          <p:cNvSpPr txBox="1">
            <a:spLocks noGrp="1"/>
          </p:cNvSpPr>
          <p:nvPr>
            <p:ph type="title"/>
          </p:nvPr>
        </p:nvSpPr>
        <p:spPr>
          <a:xfrm>
            <a:off x="1013924" y="1766093"/>
            <a:ext cx="9930765" cy="1595120"/>
          </a:xfrm>
          <a:prstGeom prst="rect">
            <a:avLst/>
          </a:prstGeom>
        </p:spPr>
        <p:txBody>
          <a:bodyPr vert="horz" wrap="square" lIns="0" tIns="100965" rIns="0" bIns="0" rtlCol="0">
            <a:spAutoFit/>
          </a:bodyPr>
          <a:lstStyle/>
          <a:p>
            <a:pPr marL="12700" marR="5080">
              <a:lnSpc>
                <a:spcPts val="5880"/>
              </a:lnSpc>
              <a:spcBef>
                <a:spcPts val="795"/>
              </a:spcBef>
            </a:pPr>
            <a:r>
              <a:rPr sz="5400" b="0" dirty="0">
                <a:solidFill>
                  <a:srgbClr val="A0A6AA"/>
                </a:solidFill>
                <a:latin typeface="Arial Black"/>
                <a:cs typeface="Arial Black"/>
              </a:rPr>
              <a:t>TACTICAL</a:t>
            </a:r>
            <a:r>
              <a:rPr sz="5400" b="0" spc="-5" dirty="0">
                <a:solidFill>
                  <a:srgbClr val="A0A6AA"/>
                </a:solidFill>
                <a:latin typeface="Arial Black"/>
                <a:cs typeface="Arial Black"/>
              </a:rPr>
              <a:t> </a:t>
            </a:r>
            <a:r>
              <a:rPr sz="5400" b="0" spc="-10" dirty="0">
                <a:solidFill>
                  <a:srgbClr val="A0A6AA"/>
                </a:solidFill>
                <a:latin typeface="Arial Black"/>
                <a:cs typeface="Arial Black"/>
              </a:rPr>
              <a:t>COMBAT </a:t>
            </a:r>
            <a:r>
              <a:rPr sz="5400" b="0" dirty="0">
                <a:solidFill>
                  <a:srgbClr val="A0A6AA"/>
                </a:solidFill>
                <a:latin typeface="Arial Black"/>
                <a:cs typeface="Arial Black"/>
              </a:rPr>
              <a:t>CASUALTY</a:t>
            </a:r>
            <a:r>
              <a:rPr sz="5400" b="0" spc="-15" dirty="0">
                <a:solidFill>
                  <a:srgbClr val="A0A6AA"/>
                </a:solidFill>
                <a:latin typeface="Arial Black"/>
                <a:cs typeface="Arial Black"/>
              </a:rPr>
              <a:t> </a:t>
            </a:r>
            <a:r>
              <a:rPr sz="5400" b="0" dirty="0">
                <a:solidFill>
                  <a:srgbClr val="A0A6AA"/>
                </a:solidFill>
                <a:latin typeface="Arial Black"/>
                <a:cs typeface="Arial Black"/>
              </a:rPr>
              <a:t>CARE</a:t>
            </a:r>
            <a:r>
              <a:rPr sz="5400" b="0" spc="-10" dirty="0">
                <a:solidFill>
                  <a:srgbClr val="A0A6AA"/>
                </a:solidFill>
                <a:latin typeface="Arial Black"/>
                <a:cs typeface="Arial Black"/>
              </a:rPr>
              <a:t> COURSE</a:t>
            </a:r>
            <a:endParaRPr sz="5400">
              <a:latin typeface="Arial Black"/>
              <a:cs typeface="Arial Black"/>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3335">
              <a:lnSpc>
                <a:spcPct val="100000"/>
              </a:lnSpc>
              <a:spcBef>
                <a:spcPts val="95"/>
              </a:spcBef>
            </a:pPr>
            <a:r>
              <a:rPr dirty="0"/>
              <a:t>Module</a:t>
            </a:r>
            <a:r>
              <a:rPr spc="-55" dirty="0"/>
              <a:t> </a:t>
            </a:r>
            <a:r>
              <a:rPr dirty="0"/>
              <a:t>22:</a:t>
            </a:r>
            <a:r>
              <a:rPr spc="-65" dirty="0"/>
              <a:t> </a:t>
            </a:r>
            <a:r>
              <a:rPr spc="-10" dirty="0"/>
              <a:t>Cardiopulmonary</a:t>
            </a:r>
            <a:r>
              <a:rPr spc="-45" dirty="0"/>
              <a:t> </a:t>
            </a:r>
            <a:r>
              <a:rPr dirty="0"/>
              <a:t>Resuscitation</a:t>
            </a:r>
            <a:r>
              <a:rPr spc="-55" dirty="0"/>
              <a:t> </a:t>
            </a:r>
            <a:r>
              <a:rPr dirty="0"/>
              <a:t>in</a:t>
            </a:r>
            <a:r>
              <a:rPr spc="-65" dirty="0"/>
              <a:t> </a:t>
            </a:r>
            <a:r>
              <a:rPr spc="-25" dirty="0"/>
              <a:t>TFC</a:t>
            </a:r>
          </a:p>
        </p:txBody>
      </p:sp>
      <p:pic>
        <p:nvPicPr>
          <p:cNvPr id="3" name="object 3"/>
          <p:cNvPicPr/>
          <p:nvPr/>
        </p:nvPicPr>
        <p:blipFill>
          <a:blip r:embed="rId3" cstate="print"/>
          <a:stretch>
            <a:fillRect/>
          </a:stretch>
        </p:blipFill>
        <p:spPr>
          <a:xfrm>
            <a:off x="309372" y="255270"/>
            <a:ext cx="1172717" cy="656081"/>
          </a:xfrm>
          <a:prstGeom prst="rect">
            <a:avLst/>
          </a:prstGeom>
        </p:spPr>
      </p:pic>
      <p:pic>
        <p:nvPicPr>
          <p:cNvPr id="4" name="object 4"/>
          <p:cNvPicPr/>
          <p:nvPr/>
        </p:nvPicPr>
        <p:blipFill>
          <a:blip r:embed="rId4" cstate="print"/>
          <a:stretch>
            <a:fillRect/>
          </a:stretch>
        </p:blipFill>
        <p:spPr>
          <a:xfrm>
            <a:off x="641604" y="1392936"/>
            <a:ext cx="11039081" cy="5139677"/>
          </a:xfrm>
          <a:prstGeom prst="rect">
            <a:avLst/>
          </a:prstGeom>
        </p:spPr>
      </p:pic>
      <p:graphicFrame>
        <p:nvGraphicFramePr>
          <p:cNvPr id="5" name="object 5"/>
          <p:cNvGraphicFramePr>
            <a:graphicFrameLocks noGrp="1"/>
          </p:cNvGraphicFramePr>
          <p:nvPr/>
        </p:nvGraphicFramePr>
        <p:xfrm>
          <a:off x="813244" y="1506542"/>
          <a:ext cx="10652759" cy="4868545"/>
        </p:xfrm>
        <a:graphic>
          <a:graphicData uri="http://schemas.openxmlformats.org/drawingml/2006/table">
            <a:tbl>
              <a:tblPr firstRow="1" bandRow="1">
                <a:tableStyleId>{2D5ABB26-0587-4C30-8999-92F81FD0307C}</a:tableStyleId>
              </a:tblPr>
              <a:tblGrid>
                <a:gridCol w="1074420">
                  <a:extLst>
                    <a:ext uri="{9D8B030D-6E8A-4147-A177-3AD203B41FA5}">
                      <a16:colId xmlns:a16="http://schemas.microsoft.com/office/drawing/2014/main" val="20000"/>
                    </a:ext>
                  </a:extLst>
                </a:gridCol>
                <a:gridCol w="5692139">
                  <a:extLst>
                    <a:ext uri="{9D8B030D-6E8A-4147-A177-3AD203B41FA5}">
                      <a16:colId xmlns:a16="http://schemas.microsoft.com/office/drawing/2014/main" val="20001"/>
                    </a:ext>
                  </a:extLst>
                </a:gridCol>
                <a:gridCol w="3886200">
                  <a:extLst>
                    <a:ext uri="{9D8B030D-6E8A-4147-A177-3AD203B41FA5}">
                      <a16:colId xmlns:a16="http://schemas.microsoft.com/office/drawing/2014/main" val="20002"/>
                    </a:ext>
                  </a:extLst>
                </a:gridCol>
              </a:tblGrid>
              <a:tr h="751840">
                <a:tc>
                  <a:txBody>
                    <a:bodyPr/>
                    <a:lstStyle/>
                    <a:p>
                      <a:pPr marL="91440" marR="83185" indent="60960">
                        <a:lnSpc>
                          <a:spcPct val="100000"/>
                        </a:lnSpc>
                        <a:spcBef>
                          <a:spcPts val="994"/>
                        </a:spcBef>
                      </a:pPr>
                      <a:r>
                        <a:rPr sz="1600" b="1" dirty="0">
                          <a:latin typeface="Arial"/>
                          <a:cs typeface="Arial"/>
                        </a:rPr>
                        <a:t>Level</a:t>
                      </a:r>
                      <a:r>
                        <a:rPr sz="1600" b="1" spc="-20" dirty="0">
                          <a:latin typeface="Arial"/>
                          <a:cs typeface="Arial"/>
                        </a:rPr>
                        <a:t> </a:t>
                      </a:r>
                      <a:r>
                        <a:rPr sz="1600" b="1" spc="-25" dirty="0">
                          <a:latin typeface="Arial"/>
                          <a:cs typeface="Arial"/>
                        </a:rPr>
                        <a:t>of </a:t>
                      </a:r>
                      <a:r>
                        <a:rPr sz="1600" b="1" spc="-10" dirty="0">
                          <a:latin typeface="Arial"/>
                          <a:cs typeface="Arial"/>
                        </a:rPr>
                        <a:t>Evidence</a:t>
                      </a:r>
                      <a:endParaRPr sz="1600">
                        <a:latin typeface="Arial"/>
                        <a:cs typeface="Arial"/>
                      </a:endParaRPr>
                    </a:p>
                  </a:txBody>
                  <a:tcPr marL="0" marR="0" marT="126364"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D1D2D3"/>
                    </a:solidFill>
                  </a:tcPr>
                </a:tc>
                <a:tc>
                  <a:txBody>
                    <a:bodyPr/>
                    <a:lstStyle/>
                    <a:p>
                      <a:pPr>
                        <a:lnSpc>
                          <a:spcPct val="100000"/>
                        </a:lnSpc>
                        <a:spcBef>
                          <a:spcPts val="110"/>
                        </a:spcBef>
                      </a:pPr>
                      <a:endParaRPr sz="1600">
                        <a:latin typeface="Times New Roman"/>
                        <a:cs typeface="Times New Roman"/>
                      </a:endParaRPr>
                    </a:p>
                    <a:p>
                      <a:pPr marL="114300">
                        <a:lnSpc>
                          <a:spcPct val="100000"/>
                        </a:lnSpc>
                        <a:spcBef>
                          <a:spcPts val="5"/>
                        </a:spcBef>
                      </a:pPr>
                      <a:r>
                        <a:rPr sz="1600" b="1" dirty="0">
                          <a:latin typeface="Arial"/>
                          <a:cs typeface="Arial"/>
                        </a:rPr>
                        <a:t>AHA</a:t>
                      </a:r>
                      <a:r>
                        <a:rPr sz="1600" b="1" spc="-35" dirty="0">
                          <a:latin typeface="Arial"/>
                          <a:cs typeface="Arial"/>
                        </a:rPr>
                        <a:t> </a:t>
                      </a:r>
                      <a:r>
                        <a:rPr sz="1600" b="1" spc="-10" dirty="0">
                          <a:latin typeface="Arial"/>
                          <a:cs typeface="Arial"/>
                        </a:rPr>
                        <a:t>Recommendation</a:t>
                      </a:r>
                      <a:r>
                        <a:rPr sz="1600" b="1" spc="-40" dirty="0">
                          <a:latin typeface="Arial"/>
                          <a:cs typeface="Arial"/>
                        </a:rPr>
                        <a:t> </a:t>
                      </a:r>
                      <a:r>
                        <a:rPr sz="1600" b="1" dirty="0">
                          <a:latin typeface="Arial"/>
                          <a:cs typeface="Arial"/>
                        </a:rPr>
                        <a:t>System</a:t>
                      </a:r>
                      <a:r>
                        <a:rPr sz="1600" b="1" spc="-25" dirty="0">
                          <a:latin typeface="Arial"/>
                          <a:cs typeface="Arial"/>
                        </a:rPr>
                        <a:t> </a:t>
                      </a:r>
                      <a:r>
                        <a:rPr sz="1600" b="1" dirty="0">
                          <a:latin typeface="Arial"/>
                          <a:cs typeface="Arial"/>
                        </a:rPr>
                        <a:t>Terminology</a:t>
                      </a:r>
                      <a:r>
                        <a:rPr sz="1600" b="1" spc="-30" dirty="0">
                          <a:latin typeface="Arial"/>
                          <a:cs typeface="Arial"/>
                        </a:rPr>
                        <a:t> </a:t>
                      </a:r>
                      <a:r>
                        <a:rPr sz="1600" b="1" spc="-10" dirty="0">
                          <a:latin typeface="Arial"/>
                          <a:cs typeface="Arial"/>
                        </a:rPr>
                        <a:t>Explanation</a:t>
                      </a:r>
                      <a:endParaRPr sz="1600">
                        <a:latin typeface="Arial"/>
                        <a:cs typeface="Arial"/>
                      </a:endParaRPr>
                    </a:p>
                  </a:txBody>
                  <a:tcPr marL="0" marR="0" marT="1397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solidFill>
                      <a:srgbClr val="D1D2D3"/>
                    </a:solidFill>
                  </a:tcPr>
                </a:tc>
                <a:tc>
                  <a:txBody>
                    <a:bodyPr/>
                    <a:lstStyle/>
                    <a:p>
                      <a:pPr>
                        <a:lnSpc>
                          <a:spcPct val="100000"/>
                        </a:lnSpc>
                        <a:spcBef>
                          <a:spcPts val="110"/>
                        </a:spcBef>
                      </a:pPr>
                      <a:endParaRPr sz="1600">
                        <a:latin typeface="Times New Roman"/>
                        <a:cs typeface="Times New Roman"/>
                      </a:endParaRPr>
                    </a:p>
                    <a:p>
                      <a:pPr marL="158115">
                        <a:lnSpc>
                          <a:spcPct val="100000"/>
                        </a:lnSpc>
                        <a:spcBef>
                          <a:spcPts val="5"/>
                        </a:spcBef>
                      </a:pPr>
                      <a:r>
                        <a:rPr sz="1600" b="1" dirty="0">
                          <a:latin typeface="Arial"/>
                          <a:cs typeface="Arial"/>
                        </a:rPr>
                        <a:t>Why</a:t>
                      </a:r>
                      <a:r>
                        <a:rPr sz="1600" b="1" spc="-30" dirty="0">
                          <a:latin typeface="Arial"/>
                          <a:cs typeface="Arial"/>
                        </a:rPr>
                        <a:t> </a:t>
                      </a:r>
                      <a:r>
                        <a:rPr sz="1600" b="1" dirty="0">
                          <a:latin typeface="Arial"/>
                          <a:cs typeface="Arial"/>
                        </a:rPr>
                        <a:t>the</a:t>
                      </a:r>
                      <a:r>
                        <a:rPr sz="1600" b="1" spc="-30" dirty="0">
                          <a:latin typeface="Arial"/>
                          <a:cs typeface="Arial"/>
                        </a:rPr>
                        <a:t> </a:t>
                      </a:r>
                      <a:r>
                        <a:rPr sz="1600" b="1" dirty="0">
                          <a:latin typeface="Arial"/>
                          <a:cs typeface="Arial"/>
                        </a:rPr>
                        <a:t>AHA</a:t>
                      </a:r>
                      <a:r>
                        <a:rPr sz="1600" b="1" spc="-40" dirty="0">
                          <a:latin typeface="Arial"/>
                          <a:cs typeface="Arial"/>
                        </a:rPr>
                        <a:t> </a:t>
                      </a:r>
                      <a:r>
                        <a:rPr sz="1600" b="1" dirty="0">
                          <a:latin typeface="Arial"/>
                          <a:cs typeface="Arial"/>
                        </a:rPr>
                        <a:t>Classification</a:t>
                      </a:r>
                      <a:r>
                        <a:rPr sz="1600" b="1" spc="-20" dirty="0">
                          <a:latin typeface="Arial"/>
                          <a:cs typeface="Arial"/>
                        </a:rPr>
                        <a:t> </a:t>
                      </a:r>
                      <a:r>
                        <a:rPr sz="1600" b="1" spc="-10" dirty="0">
                          <a:latin typeface="Arial"/>
                          <a:cs typeface="Arial"/>
                        </a:rPr>
                        <a:t>System?</a:t>
                      </a:r>
                      <a:endParaRPr sz="1600">
                        <a:latin typeface="Arial"/>
                        <a:cs typeface="Arial"/>
                      </a:endParaRPr>
                    </a:p>
                  </a:txBody>
                  <a:tcPr marL="0" marR="0" marT="13970"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solidFill>
                      <a:srgbClr val="D1D2D3"/>
                    </a:solidFill>
                  </a:tcPr>
                </a:tc>
                <a:extLst>
                  <a:ext uri="{0D108BD9-81ED-4DB2-BD59-A6C34878D82A}">
                    <a16:rowId xmlns:a16="http://schemas.microsoft.com/office/drawing/2014/main" val="10000"/>
                  </a:ext>
                </a:extLst>
              </a:tr>
              <a:tr h="825500">
                <a:tc>
                  <a:txBody>
                    <a:bodyPr/>
                    <a:lstStyle/>
                    <a:p>
                      <a:pPr>
                        <a:lnSpc>
                          <a:spcPct val="100000"/>
                        </a:lnSpc>
                        <a:spcBef>
                          <a:spcPts val="760"/>
                        </a:spcBef>
                      </a:pPr>
                      <a:endParaRPr sz="1400">
                        <a:latin typeface="Times New Roman"/>
                        <a:cs typeface="Times New Roman"/>
                      </a:endParaRPr>
                    </a:p>
                    <a:p>
                      <a:pPr algn="ctr">
                        <a:lnSpc>
                          <a:spcPct val="100000"/>
                        </a:lnSpc>
                      </a:pPr>
                      <a:r>
                        <a:rPr sz="1400" b="1" spc="-50" dirty="0">
                          <a:latin typeface="Arial"/>
                          <a:cs typeface="Arial"/>
                        </a:rPr>
                        <a:t>A</a:t>
                      </a:r>
                      <a:endParaRPr sz="1400">
                        <a:latin typeface="Arial"/>
                        <a:cs typeface="Arial"/>
                      </a:endParaRPr>
                    </a:p>
                  </a:txBody>
                  <a:tcPr marL="0" marR="0" marT="9652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3C6EB8"/>
                    </a:solidFill>
                  </a:tcPr>
                </a:tc>
                <a:tc>
                  <a:txBody>
                    <a:bodyPr/>
                    <a:lstStyle/>
                    <a:p>
                      <a:pPr marL="287655" marR="723900">
                        <a:lnSpc>
                          <a:spcPct val="100000"/>
                        </a:lnSpc>
                        <a:spcBef>
                          <a:spcPts val="1530"/>
                        </a:spcBef>
                      </a:pPr>
                      <a:r>
                        <a:rPr sz="1400" dirty="0">
                          <a:latin typeface="Arial MT"/>
                          <a:cs typeface="Arial MT"/>
                        </a:rPr>
                        <a:t>Evidence</a:t>
                      </a:r>
                      <a:r>
                        <a:rPr sz="1400" spc="-35" dirty="0">
                          <a:latin typeface="Arial MT"/>
                          <a:cs typeface="Arial MT"/>
                        </a:rPr>
                        <a:t> </a:t>
                      </a:r>
                      <a:r>
                        <a:rPr sz="1400" dirty="0">
                          <a:latin typeface="Arial MT"/>
                          <a:cs typeface="Arial MT"/>
                        </a:rPr>
                        <a:t>from</a:t>
                      </a:r>
                      <a:r>
                        <a:rPr sz="1400" spc="-35" dirty="0">
                          <a:latin typeface="Arial MT"/>
                          <a:cs typeface="Arial MT"/>
                        </a:rPr>
                        <a:t> </a:t>
                      </a:r>
                      <a:r>
                        <a:rPr sz="1400" dirty="0">
                          <a:latin typeface="Arial MT"/>
                          <a:cs typeface="Arial MT"/>
                        </a:rPr>
                        <a:t>multiple</a:t>
                      </a:r>
                      <a:r>
                        <a:rPr sz="1400" spc="-35" dirty="0">
                          <a:latin typeface="Arial MT"/>
                          <a:cs typeface="Arial MT"/>
                        </a:rPr>
                        <a:t> </a:t>
                      </a:r>
                      <a:r>
                        <a:rPr sz="1400" dirty="0">
                          <a:latin typeface="Arial MT"/>
                          <a:cs typeface="Arial MT"/>
                        </a:rPr>
                        <a:t>randomized</a:t>
                      </a:r>
                      <a:r>
                        <a:rPr sz="1400" spc="-40" dirty="0">
                          <a:latin typeface="Arial MT"/>
                          <a:cs typeface="Arial MT"/>
                        </a:rPr>
                        <a:t> </a:t>
                      </a:r>
                      <a:r>
                        <a:rPr sz="1400" dirty="0">
                          <a:latin typeface="Arial MT"/>
                          <a:cs typeface="Arial MT"/>
                        </a:rPr>
                        <a:t>clinical</a:t>
                      </a:r>
                      <a:r>
                        <a:rPr sz="1400" spc="-25" dirty="0">
                          <a:latin typeface="Arial MT"/>
                          <a:cs typeface="Arial MT"/>
                        </a:rPr>
                        <a:t> </a:t>
                      </a:r>
                      <a:r>
                        <a:rPr sz="1400" dirty="0">
                          <a:latin typeface="Arial MT"/>
                          <a:cs typeface="Arial MT"/>
                        </a:rPr>
                        <a:t>trials</a:t>
                      </a:r>
                      <a:r>
                        <a:rPr sz="1400" spc="-35" dirty="0">
                          <a:latin typeface="Arial MT"/>
                          <a:cs typeface="Arial MT"/>
                        </a:rPr>
                        <a:t> </a:t>
                      </a:r>
                      <a:r>
                        <a:rPr sz="1400" dirty="0">
                          <a:latin typeface="Arial MT"/>
                          <a:cs typeface="Arial MT"/>
                        </a:rPr>
                        <a:t>(RCT)</a:t>
                      </a:r>
                      <a:r>
                        <a:rPr sz="1400" spc="-20" dirty="0">
                          <a:latin typeface="Arial MT"/>
                          <a:cs typeface="Arial MT"/>
                        </a:rPr>
                        <a:t> with </a:t>
                      </a:r>
                      <a:r>
                        <a:rPr sz="1400" dirty="0">
                          <a:latin typeface="Arial MT"/>
                          <a:cs typeface="Arial MT"/>
                        </a:rPr>
                        <a:t>concordant</a:t>
                      </a:r>
                      <a:r>
                        <a:rPr sz="1400" spc="-35" dirty="0">
                          <a:latin typeface="Arial MT"/>
                          <a:cs typeface="Arial MT"/>
                        </a:rPr>
                        <a:t> </a:t>
                      </a:r>
                      <a:r>
                        <a:rPr sz="1400" dirty="0">
                          <a:latin typeface="Arial MT"/>
                          <a:cs typeface="Arial MT"/>
                        </a:rPr>
                        <a:t>results</a:t>
                      </a:r>
                      <a:r>
                        <a:rPr sz="1400" spc="-30" dirty="0">
                          <a:latin typeface="Arial MT"/>
                          <a:cs typeface="Arial MT"/>
                        </a:rPr>
                        <a:t> </a:t>
                      </a:r>
                      <a:r>
                        <a:rPr sz="1400" dirty="0">
                          <a:latin typeface="Arial MT"/>
                          <a:cs typeface="Arial MT"/>
                        </a:rPr>
                        <a:t>or</a:t>
                      </a:r>
                      <a:r>
                        <a:rPr sz="1400" spc="-25" dirty="0">
                          <a:latin typeface="Arial MT"/>
                          <a:cs typeface="Arial MT"/>
                        </a:rPr>
                        <a:t> </a:t>
                      </a:r>
                      <a:r>
                        <a:rPr sz="1400" dirty="0">
                          <a:latin typeface="Arial MT"/>
                          <a:cs typeface="Arial MT"/>
                        </a:rPr>
                        <a:t>from</a:t>
                      </a:r>
                      <a:r>
                        <a:rPr sz="1400" spc="-30" dirty="0">
                          <a:latin typeface="Arial MT"/>
                          <a:cs typeface="Arial MT"/>
                        </a:rPr>
                        <a:t> </a:t>
                      </a:r>
                      <a:r>
                        <a:rPr sz="1400" b="1" spc="-10" dirty="0">
                          <a:latin typeface="Arial"/>
                          <a:cs typeface="Arial"/>
                        </a:rPr>
                        <a:t>HIGH-</a:t>
                      </a:r>
                      <a:r>
                        <a:rPr sz="1400" b="1" dirty="0">
                          <a:latin typeface="Arial"/>
                          <a:cs typeface="Arial"/>
                        </a:rPr>
                        <a:t>QUALITY</a:t>
                      </a:r>
                      <a:r>
                        <a:rPr sz="1400" b="1" spc="-5" dirty="0">
                          <a:latin typeface="Arial"/>
                          <a:cs typeface="Arial"/>
                        </a:rPr>
                        <a:t> </a:t>
                      </a:r>
                      <a:r>
                        <a:rPr sz="1400" spc="-10" dirty="0">
                          <a:latin typeface="Arial MT"/>
                          <a:cs typeface="Arial MT"/>
                        </a:rPr>
                        <a:t>meta-analyses.</a:t>
                      </a:r>
                      <a:endParaRPr sz="1400">
                        <a:latin typeface="Arial MT"/>
                        <a:cs typeface="Arial MT"/>
                      </a:endParaRPr>
                    </a:p>
                  </a:txBody>
                  <a:tcPr marL="0" marR="0" marT="1943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3C6EB8"/>
                    </a:solidFill>
                  </a:tcPr>
                </a:tc>
                <a:tc rowSpan="5">
                  <a:txBody>
                    <a:bodyPr/>
                    <a:lstStyle/>
                    <a:p>
                      <a:pPr marL="573405" marR="427355" indent="-285750">
                        <a:lnSpc>
                          <a:spcPct val="100000"/>
                        </a:lnSpc>
                        <a:spcBef>
                          <a:spcPts val="805"/>
                        </a:spcBef>
                        <a:buSzPct val="125000"/>
                        <a:buChar char="•"/>
                        <a:tabLst>
                          <a:tab pos="573405" algn="l"/>
                        </a:tabLst>
                      </a:pPr>
                      <a:r>
                        <a:rPr sz="1600" dirty="0">
                          <a:latin typeface="Arial MT"/>
                          <a:cs typeface="Arial MT"/>
                        </a:rPr>
                        <a:t>The</a:t>
                      </a:r>
                      <a:r>
                        <a:rPr sz="1600" spc="-20" dirty="0">
                          <a:latin typeface="Arial MT"/>
                          <a:cs typeface="Arial MT"/>
                        </a:rPr>
                        <a:t> </a:t>
                      </a:r>
                      <a:r>
                        <a:rPr sz="1600" dirty="0">
                          <a:latin typeface="Arial MT"/>
                          <a:cs typeface="Arial MT"/>
                        </a:rPr>
                        <a:t>level</a:t>
                      </a:r>
                      <a:r>
                        <a:rPr sz="1600" spc="-25" dirty="0">
                          <a:latin typeface="Arial MT"/>
                          <a:cs typeface="Arial MT"/>
                        </a:rPr>
                        <a:t> </a:t>
                      </a:r>
                      <a:r>
                        <a:rPr sz="1600" dirty="0">
                          <a:latin typeface="Arial MT"/>
                          <a:cs typeface="Arial MT"/>
                        </a:rPr>
                        <a:t>of </a:t>
                      </a:r>
                      <a:r>
                        <a:rPr sz="1600" spc="-10" dirty="0">
                          <a:latin typeface="Arial MT"/>
                          <a:cs typeface="Arial MT"/>
                        </a:rPr>
                        <a:t>evidence </a:t>
                      </a:r>
                      <a:r>
                        <a:rPr sz="1600" dirty="0">
                          <a:latin typeface="Arial MT"/>
                          <a:cs typeface="Arial MT"/>
                        </a:rPr>
                        <a:t>recommendations</a:t>
                      </a:r>
                      <a:r>
                        <a:rPr sz="1600" spc="-35" dirty="0">
                          <a:latin typeface="Arial MT"/>
                          <a:cs typeface="Arial MT"/>
                        </a:rPr>
                        <a:t> </a:t>
                      </a:r>
                      <a:r>
                        <a:rPr sz="1600" dirty="0">
                          <a:latin typeface="Arial MT"/>
                          <a:cs typeface="Arial MT"/>
                        </a:rPr>
                        <a:t>allow</a:t>
                      </a:r>
                      <a:r>
                        <a:rPr sz="1600" spc="-50" dirty="0">
                          <a:latin typeface="Arial MT"/>
                          <a:cs typeface="Arial MT"/>
                        </a:rPr>
                        <a:t> </a:t>
                      </a:r>
                      <a:r>
                        <a:rPr sz="1600" spc="-10" dirty="0">
                          <a:latin typeface="Arial MT"/>
                          <a:cs typeface="Arial MT"/>
                        </a:rPr>
                        <a:t>readers </a:t>
                      </a:r>
                      <a:r>
                        <a:rPr sz="1600" dirty="0">
                          <a:latin typeface="Arial MT"/>
                          <a:cs typeface="Arial MT"/>
                        </a:rPr>
                        <a:t>to</a:t>
                      </a:r>
                      <a:r>
                        <a:rPr sz="1600" spc="-35" dirty="0">
                          <a:latin typeface="Arial MT"/>
                          <a:cs typeface="Arial MT"/>
                        </a:rPr>
                        <a:t> </a:t>
                      </a:r>
                      <a:r>
                        <a:rPr sz="1600" dirty="0">
                          <a:latin typeface="Arial MT"/>
                          <a:cs typeface="Arial MT"/>
                        </a:rPr>
                        <a:t>quickly</a:t>
                      </a:r>
                      <a:r>
                        <a:rPr sz="1600" spc="-40" dirty="0">
                          <a:latin typeface="Arial MT"/>
                          <a:cs typeface="Arial MT"/>
                        </a:rPr>
                        <a:t> </a:t>
                      </a:r>
                      <a:r>
                        <a:rPr sz="1600" dirty="0">
                          <a:latin typeface="Arial MT"/>
                          <a:cs typeface="Arial MT"/>
                        </a:rPr>
                        <a:t>glean</a:t>
                      </a:r>
                      <a:r>
                        <a:rPr sz="1600" spc="-55" dirty="0">
                          <a:latin typeface="Arial MT"/>
                          <a:cs typeface="Arial MT"/>
                        </a:rPr>
                        <a:t> </a:t>
                      </a:r>
                      <a:r>
                        <a:rPr sz="1600" dirty="0">
                          <a:latin typeface="Arial MT"/>
                          <a:cs typeface="Arial MT"/>
                        </a:rPr>
                        <a:t>information</a:t>
                      </a:r>
                      <a:r>
                        <a:rPr sz="1600" spc="-25" dirty="0">
                          <a:latin typeface="Arial MT"/>
                          <a:cs typeface="Arial MT"/>
                        </a:rPr>
                        <a:t> on </a:t>
                      </a:r>
                      <a:r>
                        <a:rPr sz="1600" dirty="0">
                          <a:latin typeface="Arial MT"/>
                          <a:cs typeface="Arial MT"/>
                        </a:rPr>
                        <a:t>the</a:t>
                      </a:r>
                      <a:r>
                        <a:rPr sz="1600" spc="-50" dirty="0">
                          <a:latin typeface="Arial MT"/>
                          <a:cs typeface="Arial MT"/>
                        </a:rPr>
                        <a:t> </a:t>
                      </a:r>
                      <a:r>
                        <a:rPr sz="1600" dirty="0">
                          <a:latin typeface="Arial MT"/>
                          <a:cs typeface="Arial MT"/>
                        </a:rPr>
                        <a:t>strength,</a:t>
                      </a:r>
                      <a:r>
                        <a:rPr sz="1600" spc="-35" dirty="0">
                          <a:latin typeface="Arial MT"/>
                          <a:cs typeface="Arial MT"/>
                        </a:rPr>
                        <a:t> </a:t>
                      </a:r>
                      <a:r>
                        <a:rPr sz="1600" dirty="0">
                          <a:latin typeface="Arial MT"/>
                          <a:cs typeface="Arial MT"/>
                        </a:rPr>
                        <a:t>certainty,</a:t>
                      </a:r>
                      <a:r>
                        <a:rPr sz="1600" spc="-35" dirty="0">
                          <a:latin typeface="Arial MT"/>
                          <a:cs typeface="Arial MT"/>
                        </a:rPr>
                        <a:t> </a:t>
                      </a:r>
                      <a:r>
                        <a:rPr sz="1600" spc="-25" dirty="0">
                          <a:latin typeface="Arial MT"/>
                          <a:cs typeface="Arial MT"/>
                        </a:rPr>
                        <a:t>and </a:t>
                      </a:r>
                      <a:r>
                        <a:rPr sz="1600" dirty="0">
                          <a:latin typeface="Arial MT"/>
                          <a:cs typeface="Arial MT"/>
                        </a:rPr>
                        <a:t>quality</a:t>
                      </a:r>
                      <a:r>
                        <a:rPr sz="1600" spc="-30" dirty="0">
                          <a:latin typeface="Arial MT"/>
                          <a:cs typeface="Arial MT"/>
                        </a:rPr>
                        <a:t> </a:t>
                      </a:r>
                      <a:r>
                        <a:rPr sz="1600" dirty="0">
                          <a:latin typeface="Arial MT"/>
                          <a:cs typeface="Arial MT"/>
                        </a:rPr>
                        <a:t>of</a:t>
                      </a:r>
                      <a:r>
                        <a:rPr sz="1600" spc="-15" dirty="0">
                          <a:latin typeface="Arial MT"/>
                          <a:cs typeface="Arial MT"/>
                        </a:rPr>
                        <a:t> </a:t>
                      </a:r>
                      <a:r>
                        <a:rPr sz="1600" dirty="0">
                          <a:latin typeface="Arial MT"/>
                          <a:cs typeface="Arial MT"/>
                        </a:rPr>
                        <a:t>evidence</a:t>
                      </a:r>
                      <a:r>
                        <a:rPr sz="1600" spc="-45" dirty="0">
                          <a:latin typeface="Arial MT"/>
                          <a:cs typeface="Arial MT"/>
                        </a:rPr>
                        <a:t> </a:t>
                      </a:r>
                      <a:r>
                        <a:rPr sz="1600" spc="-10" dirty="0">
                          <a:latin typeface="Arial MT"/>
                          <a:cs typeface="Arial MT"/>
                        </a:rPr>
                        <a:t>supporting </a:t>
                      </a:r>
                      <a:r>
                        <a:rPr sz="1600" dirty="0">
                          <a:latin typeface="Arial MT"/>
                          <a:cs typeface="Arial MT"/>
                        </a:rPr>
                        <a:t>each</a:t>
                      </a:r>
                      <a:r>
                        <a:rPr sz="1600" spc="-25" dirty="0">
                          <a:latin typeface="Arial MT"/>
                          <a:cs typeface="Arial MT"/>
                        </a:rPr>
                        <a:t> </a:t>
                      </a:r>
                      <a:r>
                        <a:rPr sz="1600" spc="-10" dirty="0">
                          <a:latin typeface="Arial MT"/>
                          <a:cs typeface="Arial MT"/>
                        </a:rPr>
                        <a:t>recommendation.</a:t>
                      </a:r>
                      <a:endParaRPr sz="1600">
                        <a:latin typeface="Arial MT"/>
                        <a:cs typeface="Arial MT"/>
                      </a:endParaRPr>
                    </a:p>
                    <a:p>
                      <a:pPr>
                        <a:lnSpc>
                          <a:spcPct val="100000"/>
                        </a:lnSpc>
                        <a:spcBef>
                          <a:spcPts val="75"/>
                        </a:spcBef>
                        <a:buFont typeface="Arial MT"/>
                        <a:buChar char="•"/>
                      </a:pPr>
                      <a:endParaRPr sz="1600">
                        <a:latin typeface="Times New Roman"/>
                        <a:cs typeface="Times New Roman"/>
                      </a:endParaRPr>
                    </a:p>
                    <a:p>
                      <a:pPr marL="573405" marR="300990" indent="-285750">
                        <a:lnSpc>
                          <a:spcPct val="100000"/>
                        </a:lnSpc>
                        <a:spcBef>
                          <a:spcPts val="5"/>
                        </a:spcBef>
                        <a:buSzPct val="125000"/>
                        <a:buChar char="•"/>
                        <a:tabLst>
                          <a:tab pos="573405" algn="l"/>
                        </a:tabLst>
                      </a:pPr>
                      <a:r>
                        <a:rPr sz="1600" dirty="0">
                          <a:latin typeface="Arial MT"/>
                          <a:cs typeface="Arial MT"/>
                        </a:rPr>
                        <a:t>A</a:t>
                      </a:r>
                      <a:r>
                        <a:rPr sz="1600" spc="-30" dirty="0">
                          <a:latin typeface="Arial MT"/>
                          <a:cs typeface="Arial MT"/>
                        </a:rPr>
                        <a:t> </a:t>
                      </a:r>
                      <a:r>
                        <a:rPr sz="1600" dirty="0">
                          <a:latin typeface="Arial MT"/>
                          <a:cs typeface="Arial MT"/>
                        </a:rPr>
                        <a:t>recommendation</a:t>
                      </a:r>
                      <a:r>
                        <a:rPr sz="1600" spc="-10" dirty="0">
                          <a:latin typeface="Arial MT"/>
                          <a:cs typeface="Arial MT"/>
                        </a:rPr>
                        <a:t> </a:t>
                      </a:r>
                      <a:r>
                        <a:rPr sz="1600" dirty="0">
                          <a:latin typeface="Arial MT"/>
                          <a:cs typeface="Arial MT"/>
                        </a:rPr>
                        <a:t>with</a:t>
                      </a:r>
                      <a:r>
                        <a:rPr sz="1600" spc="-35" dirty="0">
                          <a:latin typeface="Arial MT"/>
                          <a:cs typeface="Arial MT"/>
                        </a:rPr>
                        <a:t> </a:t>
                      </a:r>
                      <a:r>
                        <a:rPr sz="1600" dirty="0">
                          <a:latin typeface="Arial MT"/>
                          <a:cs typeface="Arial MT"/>
                        </a:rPr>
                        <a:t>Level</a:t>
                      </a:r>
                      <a:r>
                        <a:rPr sz="1600" spc="-25" dirty="0">
                          <a:latin typeface="Arial MT"/>
                          <a:cs typeface="Arial MT"/>
                        </a:rPr>
                        <a:t> of </a:t>
                      </a:r>
                      <a:r>
                        <a:rPr sz="1600" dirty="0">
                          <a:latin typeface="Arial MT"/>
                          <a:cs typeface="Arial MT"/>
                        </a:rPr>
                        <a:t>Evidence</a:t>
                      </a:r>
                      <a:r>
                        <a:rPr sz="1600" spc="-40" dirty="0">
                          <a:latin typeface="Arial MT"/>
                          <a:cs typeface="Arial MT"/>
                        </a:rPr>
                        <a:t> </a:t>
                      </a:r>
                      <a:r>
                        <a:rPr sz="1600" dirty="0">
                          <a:latin typeface="Arial MT"/>
                          <a:cs typeface="Arial MT"/>
                        </a:rPr>
                        <a:t>(LOE)</a:t>
                      </a:r>
                      <a:r>
                        <a:rPr sz="1600" spc="-10" dirty="0">
                          <a:latin typeface="Arial MT"/>
                          <a:cs typeface="Arial MT"/>
                        </a:rPr>
                        <a:t> </a:t>
                      </a:r>
                      <a:r>
                        <a:rPr sz="1600" dirty="0">
                          <a:latin typeface="Arial MT"/>
                          <a:cs typeface="Arial MT"/>
                        </a:rPr>
                        <a:t>C</a:t>
                      </a:r>
                      <a:r>
                        <a:rPr sz="1600" spc="-20" dirty="0">
                          <a:latin typeface="Arial MT"/>
                          <a:cs typeface="Arial MT"/>
                        </a:rPr>
                        <a:t> </a:t>
                      </a:r>
                      <a:r>
                        <a:rPr sz="1600" dirty="0">
                          <a:latin typeface="Arial MT"/>
                          <a:cs typeface="Arial MT"/>
                        </a:rPr>
                        <a:t>does</a:t>
                      </a:r>
                      <a:r>
                        <a:rPr sz="1600" spc="-20" dirty="0">
                          <a:latin typeface="Arial MT"/>
                          <a:cs typeface="Arial MT"/>
                        </a:rPr>
                        <a:t> </a:t>
                      </a:r>
                      <a:r>
                        <a:rPr sz="1600" dirty="0">
                          <a:latin typeface="Arial MT"/>
                          <a:cs typeface="Arial MT"/>
                        </a:rPr>
                        <a:t>not</a:t>
                      </a:r>
                      <a:r>
                        <a:rPr sz="1600" spc="-5" dirty="0">
                          <a:latin typeface="Arial MT"/>
                          <a:cs typeface="Arial MT"/>
                        </a:rPr>
                        <a:t> </a:t>
                      </a:r>
                      <a:r>
                        <a:rPr sz="1600" spc="-10" dirty="0">
                          <a:latin typeface="Arial MT"/>
                          <a:cs typeface="Arial MT"/>
                        </a:rPr>
                        <a:t>imply </a:t>
                      </a:r>
                      <a:r>
                        <a:rPr sz="1600" dirty="0">
                          <a:latin typeface="Arial MT"/>
                          <a:cs typeface="Arial MT"/>
                        </a:rPr>
                        <a:t>that</a:t>
                      </a:r>
                      <a:r>
                        <a:rPr sz="1600" spc="-20" dirty="0">
                          <a:latin typeface="Arial MT"/>
                          <a:cs typeface="Arial MT"/>
                        </a:rPr>
                        <a:t> </a:t>
                      </a:r>
                      <a:r>
                        <a:rPr sz="1600" dirty="0">
                          <a:latin typeface="Arial MT"/>
                          <a:cs typeface="Arial MT"/>
                        </a:rPr>
                        <a:t>the</a:t>
                      </a:r>
                      <a:r>
                        <a:rPr sz="1600" spc="-30" dirty="0">
                          <a:latin typeface="Arial MT"/>
                          <a:cs typeface="Arial MT"/>
                        </a:rPr>
                        <a:t> </a:t>
                      </a:r>
                      <a:r>
                        <a:rPr sz="1600" dirty="0">
                          <a:latin typeface="Arial MT"/>
                          <a:cs typeface="Arial MT"/>
                        </a:rPr>
                        <a:t>recommendation</a:t>
                      </a:r>
                      <a:r>
                        <a:rPr sz="1600" spc="-25" dirty="0">
                          <a:latin typeface="Arial MT"/>
                          <a:cs typeface="Arial MT"/>
                        </a:rPr>
                        <a:t> is</a:t>
                      </a:r>
                      <a:r>
                        <a:rPr sz="1600" spc="500" dirty="0">
                          <a:latin typeface="Arial MT"/>
                          <a:cs typeface="Arial MT"/>
                        </a:rPr>
                        <a:t> </a:t>
                      </a:r>
                      <a:r>
                        <a:rPr sz="1600" spc="-10" dirty="0">
                          <a:latin typeface="Arial MT"/>
                          <a:cs typeface="Arial MT"/>
                        </a:rPr>
                        <a:t>weak.</a:t>
                      </a:r>
                      <a:endParaRPr sz="1600">
                        <a:latin typeface="Arial MT"/>
                        <a:cs typeface="Arial MT"/>
                      </a:endParaRPr>
                    </a:p>
                    <a:p>
                      <a:pPr>
                        <a:lnSpc>
                          <a:spcPct val="100000"/>
                        </a:lnSpc>
                        <a:spcBef>
                          <a:spcPts val="75"/>
                        </a:spcBef>
                        <a:buFont typeface="Arial MT"/>
                        <a:buChar char="•"/>
                      </a:pPr>
                      <a:endParaRPr sz="1600">
                        <a:latin typeface="Times New Roman"/>
                        <a:cs typeface="Times New Roman"/>
                      </a:endParaRPr>
                    </a:p>
                    <a:p>
                      <a:pPr marL="573405" marR="343535" indent="-285750">
                        <a:lnSpc>
                          <a:spcPct val="100000"/>
                        </a:lnSpc>
                        <a:spcBef>
                          <a:spcPts val="5"/>
                        </a:spcBef>
                        <a:buSzPct val="125000"/>
                        <a:buChar char="•"/>
                        <a:tabLst>
                          <a:tab pos="573405" algn="l"/>
                        </a:tabLst>
                      </a:pPr>
                      <a:r>
                        <a:rPr sz="1600" dirty="0">
                          <a:latin typeface="Arial MT"/>
                          <a:cs typeface="Arial MT"/>
                        </a:rPr>
                        <a:t>Although,</a:t>
                      </a:r>
                      <a:r>
                        <a:rPr sz="1600" spc="-25" dirty="0">
                          <a:latin typeface="Arial MT"/>
                          <a:cs typeface="Arial MT"/>
                        </a:rPr>
                        <a:t> </a:t>
                      </a:r>
                      <a:r>
                        <a:rPr sz="1600" dirty="0">
                          <a:latin typeface="Arial MT"/>
                          <a:cs typeface="Arial MT"/>
                        </a:rPr>
                        <a:t>RCTs</a:t>
                      </a:r>
                      <a:r>
                        <a:rPr sz="1600" spc="-30" dirty="0">
                          <a:latin typeface="Arial MT"/>
                          <a:cs typeface="Arial MT"/>
                        </a:rPr>
                        <a:t> </a:t>
                      </a:r>
                      <a:r>
                        <a:rPr sz="1600" dirty="0">
                          <a:latin typeface="Arial MT"/>
                          <a:cs typeface="Arial MT"/>
                        </a:rPr>
                        <a:t>are</a:t>
                      </a:r>
                      <a:r>
                        <a:rPr sz="1600" spc="-25" dirty="0">
                          <a:latin typeface="Arial MT"/>
                          <a:cs typeface="Arial MT"/>
                        </a:rPr>
                        <a:t> </a:t>
                      </a:r>
                      <a:r>
                        <a:rPr sz="1600" spc="-10" dirty="0">
                          <a:latin typeface="Arial MT"/>
                          <a:cs typeface="Arial MT"/>
                        </a:rPr>
                        <a:t>unavailable, </a:t>
                      </a:r>
                      <a:r>
                        <a:rPr sz="1600" dirty="0">
                          <a:latin typeface="Arial MT"/>
                          <a:cs typeface="Arial MT"/>
                        </a:rPr>
                        <a:t>there</a:t>
                      </a:r>
                      <a:r>
                        <a:rPr sz="1600" spc="-10" dirty="0">
                          <a:latin typeface="Arial MT"/>
                          <a:cs typeface="Arial MT"/>
                        </a:rPr>
                        <a:t> </a:t>
                      </a:r>
                      <a:r>
                        <a:rPr sz="1600" dirty="0">
                          <a:latin typeface="Arial MT"/>
                          <a:cs typeface="Arial MT"/>
                        </a:rPr>
                        <a:t>may be</a:t>
                      </a:r>
                      <a:r>
                        <a:rPr sz="1600" spc="-15" dirty="0">
                          <a:latin typeface="Arial MT"/>
                          <a:cs typeface="Arial MT"/>
                        </a:rPr>
                        <a:t> </a:t>
                      </a:r>
                      <a:r>
                        <a:rPr sz="1600" dirty="0">
                          <a:latin typeface="Arial MT"/>
                          <a:cs typeface="Arial MT"/>
                        </a:rPr>
                        <a:t>a</a:t>
                      </a:r>
                      <a:r>
                        <a:rPr sz="1600" spc="-15" dirty="0">
                          <a:latin typeface="Arial MT"/>
                          <a:cs typeface="Arial MT"/>
                        </a:rPr>
                        <a:t> </a:t>
                      </a:r>
                      <a:r>
                        <a:rPr sz="1600" dirty="0">
                          <a:latin typeface="Arial MT"/>
                          <a:cs typeface="Arial MT"/>
                        </a:rPr>
                        <a:t>very</a:t>
                      </a:r>
                      <a:r>
                        <a:rPr sz="1600" spc="-10" dirty="0">
                          <a:latin typeface="Arial MT"/>
                          <a:cs typeface="Arial MT"/>
                        </a:rPr>
                        <a:t> </a:t>
                      </a:r>
                      <a:r>
                        <a:rPr sz="1600" dirty="0">
                          <a:latin typeface="Arial MT"/>
                          <a:cs typeface="Arial MT"/>
                        </a:rPr>
                        <a:t>clear</a:t>
                      </a:r>
                      <a:r>
                        <a:rPr sz="1600" spc="-5" dirty="0">
                          <a:latin typeface="Arial MT"/>
                          <a:cs typeface="Arial MT"/>
                        </a:rPr>
                        <a:t> </a:t>
                      </a:r>
                      <a:r>
                        <a:rPr sz="1600" spc="-10" dirty="0">
                          <a:latin typeface="Arial MT"/>
                          <a:cs typeface="Arial MT"/>
                        </a:rPr>
                        <a:t>clinical </a:t>
                      </a:r>
                      <a:r>
                        <a:rPr sz="1600" dirty="0">
                          <a:latin typeface="Arial MT"/>
                          <a:cs typeface="Arial MT"/>
                        </a:rPr>
                        <a:t>consensus</a:t>
                      </a:r>
                      <a:r>
                        <a:rPr sz="1600" spc="-40" dirty="0">
                          <a:latin typeface="Arial MT"/>
                          <a:cs typeface="Arial MT"/>
                        </a:rPr>
                        <a:t> </a:t>
                      </a:r>
                      <a:r>
                        <a:rPr sz="1600" dirty="0">
                          <a:latin typeface="Arial MT"/>
                          <a:cs typeface="Arial MT"/>
                        </a:rPr>
                        <a:t>that</a:t>
                      </a:r>
                      <a:r>
                        <a:rPr sz="1600" spc="-10" dirty="0">
                          <a:latin typeface="Arial MT"/>
                          <a:cs typeface="Arial MT"/>
                        </a:rPr>
                        <a:t> </a:t>
                      </a:r>
                      <a:r>
                        <a:rPr sz="1600" dirty="0">
                          <a:latin typeface="Arial MT"/>
                          <a:cs typeface="Arial MT"/>
                        </a:rPr>
                        <a:t>a</a:t>
                      </a:r>
                      <a:r>
                        <a:rPr sz="1600" spc="-25" dirty="0">
                          <a:latin typeface="Arial MT"/>
                          <a:cs typeface="Arial MT"/>
                        </a:rPr>
                        <a:t> </a:t>
                      </a:r>
                      <a:r>
                        <a:rPr sz="1600" dirty="0">
                          <a:latin typeface="Arial MT"/>
                          <a:cs typeface="Arial MT"/>
                        </a:rPr>
                        <a:t>particular</a:t>
                      </a:r>
                      <a:r>
                        <a:rPr sz="1600" spc="-20" dirty="0">
                          <a:latin typeface="Arial MT"/>
                          <a:cs typeface="Arial MT"/>
                        </a:rPr>
                        <a:t> test </a:t>
                      </a:r>
                      <a:r>
                        <a:rPr sz="1600" dirty="0">
                          <a:latin typeface="Arial MT"/>
                          <a:cs typeface="Arial MT"/>
                        </a:rPr>
                        <a:t>or</a:t>
                      </a:r>
                      <a:r>
                        <a:rPr sz="1600" spc="-15" dirty="0">
                          <a:latin typeface="Arial MT"/>
                          <a:cs typeface="Arial MT"/>
                        </a:rPr>
                        <a:t> </a:t>
                      </a:r>
                      <a:r>
                        <a:rPr sz="1600" dirty="0">
                          <a:latin typeface="Arial MT"/>
                          <a:cs typeface="Arial MT"/>
                        </a:rPr>
                        <a:t>therapy</a:t>
                      </a:r>
                      <a:r>
                        <a:rPr sz="1600" spc="-15" dirty="0">
                          <a:latin typeface="Arial MT"/>
                          <a:cs typeface="Arial MT"/>
                        </a:rPr>
                        <a:t> </a:t>
                      </a:r>
                      <a:r>
                        <a:rPr sz="1600" dirty="0">
                          <a:latin typeface="Arial MT"/>
                          <a:cs typeface="Arial MT"/>
                        </a:rPr>
                        <a:t>is</a:t>
                      </a:r>
                      <a:r>
                        <a:rPr sz="1600" spc="-20" dirty="0">
                          <a:latin typeface="Arial MT"/>
                          <a:cs typeface="Arial MT"/>
                        </a:rPr>
                        <a:t> </a:t>
                      </a:r>
                      <a:r>
                        <a:rPr sz="1600" dirty="0">
                          <a:latin typeface="Arial MT"/>
                          <a:cs typeface="Arial MT"/>
                        </a:rPr>
                        <a:t>useful</a:t>
                      </a:r>
                      <a:r>
                        <a:rPr sz="1600" spc="-30" dirty="0">
                          <a:latin typeface="Arial MT"/>
                          <a:cs typeface="Arial MT"/>
                        </a:rPr>
                        <a:t> </a:t>
                      </a:r>
                      <a:r>
                        <a:rPr sz="1600" dirty="0">
                          <a:latin typeface="Arial MT"/>
                          <a:cs typeface="Arial MT"/>
                        </a:rPr>
                        <a:t>or</a:t>
                      </a:r>
                      <a:r>
                        <a:rPr sz="1600" spc="-10" dirty="0">
                          <a:latin typeface="Arial MT"/>
                          <a:cs typeface="Arial MT"/>
                        </a:rPr>
                        <a:t> effective.</a:t>
                      </a:r>
                      <a:endParaRPr sz="1600">
                        <a:latin typeface="Arial MT"/>
                        <a:cs typeface="Arial MT"/>
                      </a:endParaRPr>
                    </a:p>
                  </a:txBody>
                  <a:tcPr marL="0" marR="0" marT="102235"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FFFFFF"/>
                    </a:solidFill>
                  </a:tcPr>
                </a:tc>
                <a:extLst>
                  <a:ext uri="{0D108BD9-81ED-4DB2-BD59-A6C34878D82A}">
                    <a16:rowId xmlns:a16="http://schemas.microsoft.com/office/drawing/2014/main" val="10001"/>
                  </a:ext>
                </a:extLst>
              </a:tr>
              <a:tr h="855980">
                <a:tc>
                  <a:txBody>
                    <a:bodyPr/>
                    <a:lstStyle/>
                    <a:p>
                      <a:pPr>
                        <a:lnSpc>
                          <a:spcPct val="100000"/>
                        </a:lnSpc>
                        <a:spcBef>
                          <a:spcPts val="880"/>
                        </a:spcBef>
                      </a:pPr>
                      <a:endParaRPr sz="1400">
                        <a:latin typeface="Times New Roman"/>
                        <a:cs typeface="Times New Roman"/>
                      </a:endParaRPr>
                    </a:p>
                    <a:p>
                      <a:pPr algn="ctr">
                        <a:lnSpc>
                          <a:spcPct val="100000"/>
                        </a:lnSpc>
                      </a:pPr>
                      <a:r>
                        <a:rPr sz="1400" b="1" spc="-10" dirty="0">
                          <a:latin typeface="Arial"/>
                          <a:cs typeface="Arial"/>
                        </a:rPr>
                        <a:t>B-</a:t>
                      </a:r>
                      <a:r>
                        <a:rPr sz="1400" b="1" spc="-50" dirty="0">
                          <a:latin typeface="Arial"/>
                          <a:cs typeface="Arial"/>
                        </a:rPr>
                        <a:t>R</a:t>
                      </a:r>
                      <a:endParaRPr sz="1400">
                        <a:latin typeface="Arial"/>
                        <a:cs typeface="Arial"/>
                      </a:endParaRPr>
                    </a:p>
                  </a:txBody>
                  <a:tcPr marL="0" marR="0" marT="11176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39DD3"/>
                    </a:solidFill>
                  </a:tcPr>
                </a:tc>
                <a:tc>
                  <a:txBody>
                    <a:bodyPr/>
                    <a:lstStyle/>
                    <a:p>
                      <a:pPr marL="287655" marR="726440">
                        <a:lnSpc>
                          <a:spcPct val="100000"/>
                        </a:lnSpc>
                        <a:spcBef>
                          <a:spcPts val="810"/>
                        </a:spcBef>
                      </a:pPr>
                      <a:r>
                        <a:rPr sz="1400" dirty="0">
                          <a:latin typeface="Arial MT"/>
                          <a:cs typeface="Arial MT"/>
                        </a:rPr>
                        <a:t>Evidence</a:t>
                      </a:r>
                      <a:r>
                        <a:rPr sz="1400" spc="-15" dirty="0">
                          <a:latin typeface="Arial MT"/>
                          <a:cs typeface="Arial MT"/>
                        </a:rPr>
                        <a:t> </a:t>
                      </a:r>
                      <a:r>
                        <a:rPr sz="1400" dirty="0">
                          <a:latin typeface="Arial MT"/>
                          <a:cs typeface="Arial MT"/>
                        </a:rPr>
                        <a:t>from</a:t>
                      </a:r>
                      <a:r>
                        <a:rPr sz="1400" spc="-20" dirty="0">
                          <a:latin typeface="Arial MT"/>
                          <a:cs typeface="Arial MT"/>
                        </a:rPr>
                        <a:t> </a:t>
                      </a:r>
                      <a:r>
                        <a:rPr sz="1400" spc="-10" dirty="0">
                          <a:latin typeface="Arial MT"/>
                          <a:cs typeface="Arial MT"/>
                        </a:rPr>
                        <a:t>moderate-</a:t>
                      </a:r>
                      <a:r>
                        <a:rPr sz="1400" dirty="0">
                          <a:latin typeface="Arial MT"/>
                          <a:cs typeface="Arial MT"/>
                        </a:rPr>
                        <a:t>quality</a:t>
                      </a:r>
                      <a:r>
                        <a:rPr sz="1400" spc="-20" dirty="0">
                          <a:latin typeface="Arial MT"/>
                          <a:cs typeface="Arial MT"/>
                        </a:rPr>
                        <a:t> </a:t>
                      </a:r>
                      <a:r>
                        <a:rPr sz="1400" dirty="0">
                          <a:latin typeface="Arial MT"/>
                          <a:cs typeface="Arial MT"/>
                        </a:rPr>
                        <a:t>trials,</a:t>
                      </a:r>
                      <a:r>
                        <a:rPr sz="1400" spc="-15" dirty="0">
                          <a:latin typeface="Arial MT"/>
                          <a:cs typeface="Arial MT"/>
                        </a:rPr>
                        <a:t> </a:t>
                      </a:r>
                      <a:r>
                        <a:rPr sz="1400" dirty="0">
                          <a:latin typeface="Arial MT"/>
                          <a:cs typeface="Arial MT"/>
                        </a:rPr>
                        <a:t>or</a:t>
                      </a:r>
                      <a:r>
                        <a:rPr sz="1400" spc="-10" dirty="0">
                          <a:latin typeface="Arial MT"/>
                          <a:cs typeface="Arial MT"/>
                        </a:rPr>
                        <a:t> </a:t>
                      </a:r>
                      <a:r>
                        <a:rPr sz="1400" dirty="0">
                          <a:latin typeface="Arial MT"/>
                          <a:cs typeface="Arial MT"/>
                        </a:rPr>
                        <a:t>a</a:t>
                      </a:r>
                      <a:r>
                        <a:rPr sz="1400" spc="-10" dirty="0">
                          <a:latin typeface="Arial MT"/>
                          <a:cs typeface="Arial MT"/>
                        </a:rPr>
                        <a:t> meta-</a:t>
                      </a:r>
                      <a:r>
                        <a:rPr sz="1400" dirty="0">
                          <a:latin typeface="Arial MT"/>
                          <a:cs typeface="Arial MT"/>
                        </a:rPr>
                        <a:t>analysis</a:t>
                      </a:r>
                      <a:r>
                        <a:rPr sz="1400" spc="-20" dirty="0">
                          <a:latin typeface="Arial MT"/>
                          <a:cs typeface="Arial MT"/>
                        </a:rPr>
                        <a:t> </a:t>
                      </a:r>
                      <a:r>
                        <a:rPr sz="1400" spc="-25" dirty="0">
                          <a:latin typeface="Arial MT"/>
                          <a:cs typeface="Arial MT"/>
                        </a:rPr>
                        <a:t>of </a:t>
                      </a:r>
                      <a:r>
                        <a:rPr sz="1400" dirty="0">
                          <a:latin typeface="Arial MT"/>
                          <a:cs typeface="Arial MT"/>
                        </a:rPr>
                        <a:t>moderate</a:t>
                      </a:r>
                      <a:r>
                        <a:rPr sz="1400" spc="-40" dirty="0">
                          <a:latin typeface="Arial MT"/>
                          <a:cs typeface="Arial MT"/>
                        </a:rPr>
                        <a:t> </a:t>
                      </a:r>
                      <a:r>
                        <a:rPr sz="1400" dirty="0">
                          <a:latin typeface="Arial MT"/>
                          <a:cs typeface="Arial MT"/>
                        </a:rPr>
                        <a:t>quality</a:t>
                      </a:r>
                      <a:r>
                        <a:rPr sz="1400" spc="-35" dirty="0">
                          <a:latin typeface="Arial MT"/>
                          <a:cs typeface="Arial MT"/>
                        </a:rPr>
                        <a:t> </a:t>
                      </a:r>
                      <a:r>
                        <a:rPr sz="1400" dirty="0">
                          <a:latin typeface="Arial MT"/>
                          <a:cs typeface="Arial MT"/>
                        </a:rPr>
                        <a:t>(RCT)</a:t>
                      </a:r>
                      <a:r>
                        <a:rPr sz="1400" spc="-15" dirty="0">
                          <a:latin typeface="Arial MT"/>
                          <a:cs typeface="Arial MT"/>
                        </a:rPr>
                        <a:t> </a:t>
                      </a:r>
                      <a:r>
                        <a:rPr sz="1400" dirty="0">
                          <a:latin typeface="Arial MT"/>
                          <a:cs typeface="Arial MT"/>
                        </a:rPr>
                        <a:t>followed</a:t>
                      </a:r>
                      <a:r>
                        <a:rPr sz="1400" spc="-25" dirty="0">
                          <a:latin typeface="Arial MT"/>
                          <a:cs typeface="Arial MT"/>
                        </a:rPr>
                        <a:t> </a:t>
                      </a:r>
                      <a:r>
                        <a:rPr sz="1400" dirty="0">
                          <a:latin typeface="Arial MT"/>
                          <a:cs typeface="Arial MT"/>
                        </a:rPr>
                        <a:t>by</a:t>
                      </a:r>
                      <a:r>
                        <a:rPr sz="1400" spc="-20" dirty="0">
                          <a:latin typeface="Arial MT"/>
                          <a:cs typeface="Arial MT"/>
                        </a:rPr>
                        <a:t> </a:t>
                      </a:r>
                      <a:r>
                        <a:rPr sz="1400" dirty="0">
                          <a:latin typeface="Arial MT"/>
                          <a:cs typeface="Arial MT"/>
                        </a:rPr>
                        <a:t>an</a:t>
                      </a:r>
                      <a:r>
                        <a:rPr sz="1400" spc="-20" dirty="0">
                          <a:latin typeface="Arial MT"/>
                          <a:cs typeface="Arial MT"/>
                        </a:rPr>
                        <a:t> </a:t>
                      </a:r>
                      <a:r>
                        <a:rPr sz="1400" dirty="0">
                          <a:latin typeface="Arial MT"/>
                          <a:cs typeface="Arial MT"/>
                        </a:rPr>
                        <a:t>R</a:t>
                      </a:r>
                      <a:r>
                        <a:rPr sz="1400" spc="-10" dirty="0">
                          <a:latin typeface="Arial MT"/>
                          <a:cs typeface="Arial MT"/>
                        </a:rPr>
                        <a:t> </a:t>
                      </a:r>
                      <a:r>
                        <a:rPr sz="1400" dirty="0">
                          <a:latin typeface="Arial MT"/>
                          <a:cs typeface="Arial MT"/>
                        </a:rPr>
                        <a:t>to</a:t>
                      </a:r>
                      <a:r>
                        <a:rPr sz="1400" spc="-20" dirty="0">
                          <a:latin typeface="Arial MT"/>
                          <a:cs typeface="Arial MT"/>
                        </a:rPr>
                        <a:t> </a:t>
                      </a:r>
                      <a:r>
                        <a:rPr sz="1400" spc="-10" dirty="0">
                          <a:latin typeface="Arial MT"/>
                          <a:cs typeface="Arial MT"/>
                        </a:rPr>
                        <a:t>denote </a:t>
                      </a:r>
                      <a:r>
                        <a:rPr sz="1400" b="1" spc="-10" dirty="0">
                          <a:latin typeface="Arial"/>
                          <a:cs typeface="Arial"/>
                        </a:rPr>
                        <a:t>RANDOMIZED</a:t>
                      </a:r>
                      <a:r>
                        <a:rPr sz="1400" b="1" spc="-5" dirty="0">
                          <a:latin typeface="Arial"/>
                          <a:cs typeface="Arial"/>
                        </a:rPr>
                        <a:t> </a:t>
                      </a:r>
                      <a:r>
                        <a:rPr sz="1400" spc="-10" dirty="0">
                          <a:latin typeface="Arial MT"/>
                          <a:cs typeface="Arial MT"/>
                        </a:rPr>
                        <a:t>studies</a:t>
                      </a:r>
                      <a:endParaRPr sz="1400">
                        <a:latin typeface="Arial MT"/>
                        <a:cs typeface="Arial MT"/>
                      </a:endParaRPr>
                    </a:p>
                  </a:txBody>
                  <a:tcPr marL="0" marR="0" marT="1028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39DD3"/>
                    </a:solidFill>
                  </a:tcPr>
                </a:tc>
                <a:tc vMerge="1">
                  <a:txBody>
                    <a:bodyPr/>
                    <a:lstStyle/>
                    <a:p>
                      <a:endParaRPr/>
                    </a:p>
                  </a:txBody>
                  <a:tcPr marL="0" marR="0" marT="102235"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FFFFFF"/>
                    </a:solidFill>
                  </a:tcPr>
                </a:tc>
                <a:extLst>
                  <a:ext uri="{0D108BD9-81ED-4DB2-BD59-A6C34878D82A}">
                    <a16:rowId xmlns:a16="http://schemas.microsoft.com/office/drawing/2014/main" val="10002"/>
                  </a:ext>
                </a:extLst>
              </a:tr>
              <a:tr h="855980">
                <a:tc>
                  <a:txBody>
                    <a:bodyPr/>
                    <a:lstStyle/>
                    <a:p>
                      <a:pPr>
                        <a:lnSpc>
                          <a:spcPct val="100000"/>
                        </a:lnSpc>
                        <a:spcBef>
                          <a:spcPts val="880"/>
                        </a:spcBef>
                      </a:pPr>
                      <a:endParaRPr sz="1400">
                        <a:latin typeface="Times New Roman"/>
                        <a:cs typeface="Times New Roman"/>
                      </a:endParaRPr>
                    </a:p>
                    <a:p>
                      <a:pPr algn="ctr">
                        <a:lnSpc>
                          <a:spcPct val="100000"/>
                        </a:lnSpc>
                      </a:pPr>
                      <a:r>
                        <a:rPr sz="1400" b="1" spc="-10" dirty="0">
                          <a:latin typeface="Arial"/>
                          <a:cs typeface="Arial"/>
                        </a:rPr>
                        <a:t>B-</a:t>
                      </a:r>
                      <a:r>
                        <a:rPr sz="1400" b="1" spc="-25" dirty="0">
                          <a:latin typeface="Arial"/>
                          <a:cs typeface="Arial"/>
                        </a:rPr>
                        <a:t>NR</a:t>
                      </a:r>
                      <a:endParaRPr sz="1400">
                        <a:latin typeface="Arial"/>
                        <a:cs typeface="Arial"/>
                      </a:endParaRPr>
                    </a:p>
                  </a:txBody>
                  <a:tcPr marL="0" marR="0" marT="11176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39DD3"/>
                    </a:solidFill>
                  </a:tcPr>
                </a:tc>
                <a:tc>
                  <a:txBody>
                    <a:bodyPr/>
                    <a:lstStyle/>
                    <a:p>
                      <a:pPr marL="287655" marR="351155">
                        <a:lnSpc>
                          <a:spcPct val="100000"/>
                        </a:lnSpc>
                        <a:spcBef>
                          <a:spcPts val="810"/>
                        </a:spcBef>
                      </a:pPr>
                      <a:r>
                        <a:rPr sz="1400" dirty="0">
                          <a:latin typeface="Arial MT"/>
                          <a:cs typeface="Arial MT"/>
                        </a:rPr>
                        <a:t>Evidence</a:t>
                      </a:r>
                      <a:r>
                        <a:rPr sz="1400" spc="-15" dirty="0">
                          <a:latin typeface="Arial MT"/>
                          <a:cs typeface="Arial MT"/>
                        </a:rPr>
                        <a:t> </a:t>
                      </a:r>
                      <a:r>
                        <a:rPr sz="1400" dirty="0">
                          <a:latin typeface="Arial MT"/>
                          <a:cs typeface="Arial MT"/>
                        </a:rPr>
                        <a:t>from</a:t>
                      </a:r>
                      <a:r>
                        <a:rPr sz="1400" spc="-20" dirty="0">
                          <a:latin typeface="Arial MT"/>
                          <a:cs typeface="Arial MT"/>
                        </a:rPr>
                        <a:t> </a:t>
                      </a:r>
                      <a:r>
                        <a:rPr sz="1400" spc="-10" dirty="0">
                          <a:latin typeface="Arial MT"/>
                          <a:cs typeface="Arial MT"/>
                        </a:rPr>
                        <a:t>moderate-</a:t>
                      </a:r>
                      <a:r>
                        <a:rPr sz="1400" dirty="0">
                          <a:latin typeface="Arial MT"/>
                          <a:cs typeface="Arial MT"/>
                        </a:rPr>
                        <a:t>quality</a:t>
                      </a:r>
                      <a:r>
                        <a:rPr sz="1400" spc="-20" dirty="0">
                          <a:latin typeface="Arial MT"/>
                          <a:cs typeface="Arial MT"/>
                        </a:rPr>
                        <a:t> </a:t>
                      </a:r>
                      <a:r>
                        <a:rPr sz="1400" dirty="0">
                          <a:latin typeface="Arial MT"/>
                          <a:cs typeface="Arial MT"/>
                        </a:rPr>
                        <a:t>trials,</a:t>
                      </a:r>
                      <a:r>
                        <a:rPr sz="1400" spc="-15" dirty="0">
                          <a:latin typeface="Arial MT"/>
                          <a:cs typeface="Arial MT"/>
                        </a:rPr>
                        <a:t> </a:t>
                      </a:r>
                      <a:r>
                        <a:rPr sz="1400" dirty="0">
                          <a:latin typeface="Arial MT"/>
                          <a:cs typeface="Arial MT"/>
                        </a:rPr>
                        <a:t>or</a:t>
                      </a:r>
                      <a:r>
                        <a:rPr sz="1400" spc="-10" dirty="0">
                          <a:latin typeface="Arial MT"/>
                          <a:cs typeface="Arial MT"/>
                        </a:rPr>
                        <a:t> </a:t>
                      </a:r>
                      <a:r>
                        <a:rPr sz="1400" dirty="0">
                          <a:latin typeface="Arial MT"/>
                          <a:cs typeface="Arial MT"/>
                        </a:rPr>
                        <a:t>a</a:t>
                      </a:r>
                      <a:r>
                        <a:rPr sz="1400" spc="-10" dirty="0">
                          <a:latin typeface="Arial MT"/>
                          <a:cs typeface="Arial MT"/>
                        </a:rPr>
                        <a:t> meta-</a:t>
                      </a:r>
                      <a:r>
                        <a:rPr sz="1400" dirty="0">
                          <a:latin typeface="Arial MT"/>
                          <a:cs typeface="Arial MT"/>
                        </a:rPr>
                        <a:t>analysis</a:t>
                      </a:r>
                      <a:r>
                        <a:rPr sz="1400" spc="-20" dirty="0">
                          <a:latin typeface="Arial MT"/>
                          <a:cs typeface="Arial MT"/>
                        </a:rPr>
                        <a:t> </a:t>
                      </a:r>
                      <a:r>
                        <a:rPr sz="1400" spc="-25" dirty="0">
                          <a:latin typeface="Arial MT"/>
                          <a:cs typeface="Arial MT"/>
                        </a:rPr>
                        <a:t>of </a:t>
                      </a:r>
                      <a:r>
                        <a:rPr sz="1400" dirty="0">
                          <a:latin typeface="Arial MT"/>
                          <a:cs typeface="Arial MT"/>
                        </a:rPr>
                        <a:t>moderate</a:t>
                      </a:r>
                      <a:r>
                        <a:rPr sz="1400" spc="-35" dirty="0">
                          <a:latin typeface="Arial MT"/>
                          <a:cs typeface="Arial MT"/>
                        </a:rPr>
                        <a:t> </a:t>
                      </a:r>
                      <a:r>
                        <a:rPr sz="1400" dirty="0">
                          <a:latin typeface="Arial MT"/>
                          <a:cs typeface="Arial MT"/>
                        </a:rPr>
                        <a:t>quality</a:t>
                      </a:r>
                      <a:r>
                        <a:rPr sz="1400" spc="-30" dirty="0">
                          <a:latin typeface="Arial MT"/>
                          <a:cs typeface="Arial MT"/>
                        </a:rPr>
                        <a:t> </a:t>
                      </a:r>
                      <a:r>
                        <a:rPr sz="1400" dirty="0">
                          <a:latin typeface="Arial MT"/>
                          <a:cs typeface="Arial MT"/>
                        </a:rPr>
                        <a:t>followed</a:t>
                      </a:r>
                      <a:r>
                        <a:rPr sz="1400" spc="-25" dirty="0">
                          <a:latin typeface="Arial MT"/>
                          <a:cs typeface="Arial MT"/>
                        </a:rPr>
                        <a:t> </a:t>
                      </a:r>
                      <a:r>
                        <a:rPr sz="1400" dirty="0">
                          <a:latin typeface="Arial MT"/>
                          <a:cs typeface="Arial MT"/>
                        </a:rPr>
                        <a:t>by</a:t>
                      </a:r>
                      <a:r>
                        <a:rPr sz="1400" spc="-10" dirty="0">
                          <a:latin typeface="Arial MT"/>
                          <a:cs typeface="Arial MT"/>
                        </a:rPr>
                        <a:t> </a:t>
                      </a:r>
                      <a:r>
                        <a:rPr sz="1400" dirty="0">
                          <a:latin typeface="Arial MT"/>
                          <a:cs typeface="Arial MT"/>
                        </a:rPr>
                        <a:t>NR</a:t>
                      </a:r>
                      <a:r>
                        <a:rPr sz="1400" spc="-5" dirty="0">
                          <a:latin typeface="Arial MT"/>
                          <a:cs typeface="Arial MT"/>
                        </a:rPr>
                        <a:t> </a:t>
                      </a:r>
                      <a:r>
                        <a:rPr sz="1400" dirty="0">
                          <a:latin typeface="Arial MT"/>
                          <a:cs typeface="Arial MT"/>
                        </a:rPr>
                        <a:t>to</a:t>
                      </a:r>
                      <a:r>
                        <a:rPr sz="1400" spc="-20" dirty="0">
                          <a:latin typeface="Arial MT"/>
                          <a:cs typeface="Arial MT"/>
                        </a:rPr>
                        <a:t> </a:t>
                      </a:r>
                      <a:r>
                        <a:rPr sz="1400" dirty="0">
                          <a:latin typeface="Arial MT"/>
                          <a:cs typeface="Arial MT"/>
                        </a:rPr>
                        <a:t>denote</a:t>
                      </a:r>
                      <a:r>
                        <a:rPr sz="1400" spc="-30" dirty="0">
                          <a:latin typeface="Arial MT"/>
                          <a:cs typeface="Arial MT"/>
                        </a:rPr>
                        <a:t> </a:t>
                      </a:r>
                      <a:r>
                        <a:rPr sz="1400" b="1" spc="-20" dirty="0">
                          <a:latin typeface="Arial"/>
                          <a:cs typeface="Arial"/>
                        </a:rPr>
                        <a:t>NON-</a:t>
                      </a:r>
                      <a:r>
                        <a:rPr sz="1400" b="1" spc="-10" dirty="0">
                          <a:latin typeface="Arial"/>
                          <a:cs typeface="Arial"/>
                        </a:rPr>
                        <a:t>RANDOMIZED </a:t>
                      </a:r>
                      <a:r>
                        <a:rPr sz="1400" spc="-10" dirty="0">
                          <a:latin typeface="Arial MT"/>
                          <a:cs typeface="Arial MT"/>
                        </a:rPr>
                        <a:t>studies</a:t>
                      </a:r>
                      <a:endParaRPr sz="1400">
                        <a:latin typeface="Arial MT"/>
                        <a:cs typeface="Arial MT"/>
                      </a:endParaRPr>
                    </a:p>
                  </a:txBody>
                  <a:tcPr marL="0" marR="0" marT="1028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39DD3"/>
                    </a:solidFill>
                  </a:tcPr>
                </a:tc>
                <a:tc vMerge="1">
                  <a:txBody>
                    <a:bodyPr/>
                    <a:lstStyle/>
                    <a:p>
                      <a:endParaRPr/>
                    </a:p>
                  </a:txBody>
                  <a:tcPr marL="0" marR="0" marT="102235"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FFFFFF"/>
                    </a:solidFill>
                  </a:tcPr>
                </a:tc>
                <a:extLst>
                  <a:ext uri="{0D108BD9-81ED-4DB2-BD59-A6C34878D82A}">
                    <a16:rowId xmlns:a16="http://schemas.microsoft.com/office/drawing/2014/main" val="10003"/>
                  </a:ext>
                </a:extLst>
              </a:tr>
              <a:tr h="642620">
                <a:tc>
                  <a:txBody>
                    <a:bodyPr/>
                    <a:lstStyle/>
                    <a:p>
                      <a:pPr>
                        <a:lnSpc>
                          <a:spcPct val="100000"/>
                        </a:lnSpc>
                        <a:spcBef>
                          <a:spcPts val="40"/>
                        </a:spcBef>
                      </a:pPr>
                      <a:endParaRPr sz="1400">
                        <a:latin typeface="Times New Roman"/>
                        <a:cs typeface="Times New Roman"/>
                      </a:endParaRPr>
                    </a:p>
                    <a:p>
                      <a:pPr algn="ctr">
                        <a:lnSpc>
                          <a:spcPct val="100000"/>
                        </a:lnSpc>
                      </a:pPr>
                      <a:r>
                        <a:rPr sz="1400" b="1" spc="-10" dirty="0">
                          <a:latin typeface="Arial"/>
                          <a:cs typeface="Arial"/>
                        </a:rPr>
                        <a:t>C-</a:t>
                      </a:r>
                      <a:r>
                        <a:rPr sz="1400" b="1" spc="-25" dirty="0">
                          <a:latin typeface="Arial"/>
                          <a:cs typeface="Arial"/>
                        </a:rPr>
                        <a:t>LD</a:t>
                      </a:r>
                      <a:endParaRPr sz="1400">
                        <a:latin typeface="Arial"/>
                        <a:cs typeface="Arial"/>
                      </a:endParaRPr>
                    </a:p>
                  </a:txBody>
                  <a:tcPr marL="0" marR="0" marT="508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0C1E7"/>
                    </a:solidFill>
                  </a:tcPr>
                </a:tc>
                <a:tc>
                  <a:txBody>
                    <a:bodyPr/>
                    <a:lstStyle/>
                    <a:p>
                      <a:pPr marL="287655" marR="931544">
                        <a:lnSpc>
                          <a:spcPct val="100000"/>
                        </a:lnSpc>
                        <a:spcBef>
                          <a:spcPts val="810"/>
                        </a:spcBef>
                      </a:pPr>
                      <a:r>
                        <a:rPr sz="1400" dirty="0">
                          <a:latin typeface="Arial MT"/>
                          <a:cs typeface="Arial MT"/>
                        </a:rPr>
                        <a:t>There</a:t>
                      </a:r>
                      <a:r>
                        <a:rPr sz="1400" spc="-40" dirty="0">
                          <a:latin typeface="Arial MT"/>
                          <a:cs typeface="Arial MT"/>
                        </a:rPr>
                        <a:t> </a:t>
                      </a:r>
                      <a:r>
                        <a:rPr sz="1400" dirty="0">
                          <a:latin typeface="Arial MT"/>
                          <a:cs typeface="Arial MT"/>
                        </a:rPr>
                        <a:t>is</a:t>
                      </a:r>
                      <a:r>
                        <a:rPr sz="1400" spc="-15" dirty="0">
                          <a:latin typeface="Arial MT"/>
                          <a:cs typeface="Arial MT"/>
                        </a:rPr>
                        <a:t> </a:t>
                      </a:r>
                      <a:r>
                        <a:rPr sz="1400" dirty="0">
                          <a:latin typeface="Arial MT"/>
                          <a:cs typeface="Arial MT"/>
                        </a:rPr>
                        <a:t>no</a:t>
                      </a:r>
                      <a:r>
                        <a:rPr sz="1400" spc="-20" dirty="0">
                          <a:latin typeface="Arial MT"/>
                          <a:cs typeface="Arial MT"/>
                        </a:rPr>
                        <a:t> </a:t>
                      </a:r>
                      <a:r>
                        <a:rPr sz="1400" dirty="0">
                          <a:latin typeface="Arial MT"/>
                          <a:cs typeface="Arial MT"/>
                        </a:rPr>
                        <a:t>convincing</a:t>
                      </a:r>
                      <a:r>
                        <a:rPr sz="1400" spc="-40" dirty="0">
                          <a:latin typeface="Arial MT"/>
                          <a:cs typeface="Arial MT"/>
                        </a:rPr>
                        <a:t> </a:t>
                      </a:r>
                      <a:r>
                        <a:rPr sz="1400" dirty="0">
                          <a:latin typeface="Arial MT"/>
                          <a:cs typeface="Arial MT"/>
                        </a:rPr>
                        <a:t>evidence</a:t>
                      </a:r>
                      <a:r>
                        <a:rPr sz="1400" spc="-35" dirty="0">
                          <a:latin typeface="Arial MT"/>
                          <a:cs typeface="Arial MT"/>
                        </a:rPr>
                        <a:t> </a:t>
                      </a:r>
                      <a:r>
                        <a:rPr sz="1400" dirty="0">
                          <a:latin typeface="Arial MT"/>
                          <a:cs typeface="Arial MT"/>
                        </a:rPr>
                        <a:t>and</a:t>
                      </a:r>
                      <a:r>
                        <a:rPr sz="1400" spc="-25" dirty="0">
                          <a:latin typeface="Arial MT"/>
                          <a:cs typeface="Arial MT"/>
                        </a:rPr>
                        <a:t> </a:t>
                      </a:r>
                      <a:r>
                        <a:rPr sz="1400" dirty="0">
                          <a:latin typeface="Arial MT"/>
                          <a:cs typeface="Arial MT"/>
                        </a:rPr>
                        <a:t>is</a:t>
                      </a:r>
                      <a:r>
                        <a:rPr sz="1400" spc="-15" dirty="0">
                          <a:latin typeface="Arial MT"/>
                          <a:cs typeface="Arial MT"/>
                        </a:rPr>
                        <a:t> </a:t>
                      </a:r>
                      <a:r>
                        <a:rPr sz="1400" dirty="0">
                          <a:latin typeface="Arial MT"/>
                          <a:cs typeface="Arial MT"/>
                        </a:rPr>
                        <a:t>followed</a:t>
                      </a:r>
                      <a:r>
                        <a:rPr sz="1400" spc="-30" dirty="0">
                          <a:latin typeface="Arial MT"/>
                          <a:cs typeface="Arial MT"/>
                        </a:rPr>
                        <a:t> </a:t>
                      </a:r>
                      <a:r>
                        <a:rPr sz="1400" dirty="0">
                          <a:latin typeface="Arial MT"/>
                          <a:cs typeface="Arial MT"/>
                        </a:rPr>
                        <a:t>by</a:t>
                      </a:r>
                      <a:r>
                        <a:rPr sz="1400" spc="-20" dirty="0">
                          <a:latin typeface="Arial MT"/>
                          <a:cs typeface="Arial MT"/>
                        </a:rPr>
                        <a:t> </a:t>
                      </a:r>
                      <a:r>
                        <a:rPr sz="1400" dirty="0">
                          <a:latin typeface="Arial MT"/>
                          <a:cs typeface="Arial MT"/>
                        </a:rPr>
                        <a:t>LD</a:t>
                      </a:r>
                      <a:r>
                        <a:rPr sz="1400" spc="-15" dirty="0">
                          <a:latin typeface="Arial MT"/>
                          <a:cs typeface="Arial MT"/>
                        </a:rPr>
                        <a:t> </a:t>
                      </a:r>
                      <a:r>
                        <a:rPr sz="1400" spc="-25" dirty="0">
                          <a:latin typeface="Arial MT"/>
                          <a:cs typeface="Arial MT"/>
                        </a:rPr>
                        <a:t>to </a:t>
                      </a:r>
                      <a:r>
                        <a:rPr sz="1400" dirty="0">
                          <a:latin typeface="Arial MT"/>
                          <a:cs typeface="Arial MT"/>
                        </a:rPr>
                        <a:t>indicate</a:t>
                      </a:r>
                      <a:r>
                        <a:rPr sz="1400" spc="-50" dirty="0">
                          <a:latin typeface="Arial MT"/>
                          <a:cs typeface="Arial MT"/>
                        </a:rPr>
                        <a:t> </a:t>
                      </a:r>
                      <a:r>
                        <a:rPr sz="1400" b="1" dirty="0">
                          <a:latin typeface="Arial"/>
                          <a:cs typeface="Arial"/>
                        </a:rPr>
                        <a:t>LIMITED</a:t>
                      </a:r>
                      <a:r>
                        <a:rPr sz="1400" b="1" spc="-25" dirty="0">
                          <a:latin typeface="Arial"/>
                          <a:cs typeface="Arial"/>
                        </a:rPr>
                        <a:t> </a:t>
                      </a:r>
                      <a:r>
                        <a:rPr sz="1400" b="1" spc="-20" dirty="0">
                          <a:latin typeface="Arial"/>
                          <a:cs typeface="Arial"/>
                        </a:rPr>
                        <a:t>DATA</a:t>
                      </a:r>
                      <a:endParaRPr sz="1400">
                        <a:latin typeface="Arial"/>
                        <a:cs typeface="Arial"/>
                      </a:endParaRPr>
                    </a:p>
                  </a:txBody>
                  <a:tcPr marL="0" marR="0" marT="1028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0C1E7"/>
                    </a:solidFill>
                  </a:tcPr>
                </a:tc>
                <a:tc vMerge="1">
                  <a:txBody>
                    <a:bodyPr/>
                    <a:lstStyle/>
                    <a:p>
                      <a:endParaRPr/>
                    </a:p>
                  </a:txBody>
                  <a:tcPr marL="0" marR="0" marT="102235"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FFFFFF"/>
                    </a:solidFill>
                  </a:tcPr>
                </a:tc>
                <a:extLst>
                  <a:ext uri="{0D108BD9-81ED-4DB2-BD59-A6C34878D82A}">
                    <a16:rowId xmlns:a16="http://schemas.microsoft.com/office/drawing/2014/main" val="10004"/>
                  </a:ext>
                </a:extLst>
              </a:tr>
              <a:tr h="936625">
                <a:tc>
                  <a:txBody>
                    <a:bodyPr/>
                    <a:lstStyle/>
                    <a:p>
                      <a:pPr>
                        <a:lnSpc>
                          <a:spcPct val="100000"/>
                        </a:lnSpc>
                        <a:spcBef>
                          <a:spcPts val="1200"/>
                        </a:spcBef>
                      </a:pPr>
                      <a:endParaRPr sz="1400">
                        <a:latin typeface="Times New Roman"/>
                        <a:cs typeface="Times New Roman"/>
                      </a:endParaRPr>
                    </a:p>
                    <a:p>
                      <a:pPr algn="ctr">
                        <a:lnSpc>
                          <a:spcPct val="100000"/>
                        </a:lnSpc>
                      </a:pPr>
                      <a:r>
                        <a:rPr sz="1400" b="1" spc="-10" dirty="0">
                          <a:latin typeface="Arial"/>
                          <a:cs typeface="Arial"/>
                        </a:rPr>
                        <a:t>C-</a:t>
                      </a:r>
                      <a:r>
                        <a:rPr sz="1400" b="1" spc="-25" dirty="0">
                          <a:latin typeface="Arial"/>
                          <a:cs typeface="Arial"/>
                        </a:rPr>
                        <a:t>EO</a:t>
                      </a:r>
                      <a:endParaRPr sz="1400">
                        <a:latin typeface="Arial"/>
                        <a:cs typeface="Arial"/>
                      </a:endParaRPr>
                    </a:p>
                  </a:txBody>
                  <a:tcPr marL="0" marR="0" marT="152400" marB="0">
                    <a:lnL w="28575">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A0C1E7"/>
                    </a:solidFill>
                  </a:tcPr>
                </a:tc>
                <a:tc>
                  <a:txBody>
                    <a:bodyPr/>
                    <a:lstStyle/>
                    <a:p>
                      <a:pPr marL="287655" marR="664210">
                        <a:lnSpc>
                          <a:spcPct val="100000"/>
                        </a:lnSpc>
                        <a:spcBef>
                          <a:spcPts val="1130"/>
                        </a:spcBef>
                      </a:pPr>
                      <a:r>
                        <a:rPr sz="1400" dirty="0">
                          <a:latin typeface="Arial MT"/>
                          <a:cs typeface="Arial MT"/>
                        </a:rPr>
                        <a:t>There</a:t>
                      </a:r>
                      <a:r>
                        <a:rPr sz="1400" spc="-40" dirty="0">
                          <a:latin typeface="Arial MT"/>
                          <a:cs typeface="Arial MT"/>
                        </a:rPr>
                        <a:t> </a:t>
                      </a:r>
                      <a:r>
                        <a:rPr sz="1400" dirty="0">
                          <a:latin typeface="Arial MT"/>
                          <a:cs typeface="Arial MT"/>
                        </a:rPr>
                        <a:t>is</a:t>
                      </a:r>
                      <a:r>
                        <a:rPr sz="1400" spc="-15" dirty="0">
                          <a:latin typeface="Arial MT"/>
                          <a:cs typeface="Arial MT"/>
                        </a:rPr>
                        <a:t> </a:t>
                      </a:r>
                      <a:r>
                        <a:rPr sz="1400" dirty="0">
                          <a:latin typeface="Arial MT"/>
                          <a:cs typeface="Arial MT"/>
                        </a:rPr>
                        <a:t>no</a:t>
                      </a:r>
                      <a:r>
                        <a:rPr sz="1400" spc="-20" dirty="0">
                          <a:latin typeface="Arial MT"/>
                          <a:cs typeface="Arial MT"/>
                        </a:rPr>
                        <a:t> </a:t>
                      </a:r>
                      <a:r>
                        <a:rPr sz="1400" dirty="0">
                          <a:latin typeface="Arial MT"/>
                          <a:cs typeface="Arial MT"/>
                        </a:rPr>
                        <a:t>convincing</a:t>
                      </a:r>
                      <a:r>
                        <a:rPr sz="1400" spc="-35" dirty="0">
                          <a:latin typeface="Arial MT"/>
                          <a:cs typeface="Arial MT"/>
                        </a:rPr>
                        <a:t> </a:t>
                      </a:r>
                      <a:r>
                        <a:rPr sz="1400" dirty="0">
                          <a:latin typeface="Arial MT"/>
                          <a:cs typeface="Arial MT"/>
                        </a:rPr>
                        <a:t>evidence</a:t>
                      </a:r>
                      <a:r>
                        <a:rPr sz="1400" spc="-40" dirty="0">
                          <a:latin typeface="Arial MT"/>
                          <a:cs typeface="Arial MT"/>
                        </a:rPr>
                        <a:t> </a:t>
                      </a:r>
                      <a:r>
                        <a:rPr sz="1400" dirty="0">
                          <a:latin typeface="Arial MT"/>
                          <a:cs typeface="Arial MT"/>
                        </a:rPr>
                        <a:t>and</a:t>
                      </a:r>
                      <a:r>
                        <a:rPr sz="1400" spc="-25" dirty="0">
                          <a:latin typeface="Arial MT"/>
                          <a:cs typeface="Arial MT"/>
                        </a:rPr>
                        <a:t> </a:t>
                      </a:r>
                      <a:r>
                        <a:rPr sz="1400" dirty="0">
                          <a:latin typeface="Arial MT"/>
                          <a:cs typeface="Arial MT"/>
                        </a:rPr>
                        <a:t>is</a:t>
                      </a:r>
                      <a:r>
                        <a:rPr sz="1400" spc="-15" dirty="0">
                          <a:latin typeface="Arial MT"/>
                          <a:cs typeface="Arial MT"/>
                        </a:rPr>
                        <a:t> </a:t>
                      </a:r>
                      <a:r>
                        <a:rPr sz="1400" dirty="0">
                          <a:latin typeface="Arial MT"/>
                          <a:cs typeface="Arial MT"/>
                        </a:rPr>
                        <a:t>followed</a:t>
                      </a:r>
                      <a:r>
                        <a:rPr sz="1400" spc="-25" dirty="0">
                          <a:latin typeface="Arial MT"/>
                          <a:cs typeface="Arial MT"/>
                        </a:rPr>
                        <a:t> </a:t>
                      </a:r>
                      <a:r>
                        <a:rPr sz="1400" dirty="0">
                          <a:latin typeface="Arial MT"/>
                          <a:cs typeface="Arial MT"/>
                        </a:rPr>
                        <a:t>by</a:t>
                      </a:r>
                      <a:r>
                        <a:rPr sz="1400" spc="-25" dirty="0">
                          <a:latin typeface="Arial MT"/>
                          <a:cs typeface="Arial MT"/>
                        </a:rPr>
                        <a:t> </a:t>
                      </a:r>
                      <a:r>
                        <a:rPr sz="1400" dirty="0">
                          <a:latin typeface="Arial MT"/>
                          <a:cs typeface="Arial MT"/>
                        </a:rPr>
                        <a:t>EO</a:t>
                      </a:r>
                      <a:r>
                        <a:rPr sz="1400" spc="-10" dirty="0">
                          <a:latin typeface="Arial MT"/>
                          <a:cs typeface="Arial MT"/>
                        </a:rPr>
                        <a:t> </a:t>
                      </a:r>
                      <a:r>
                        <a:rPr sz="1400" dirty="0">
                          <a:latin typeface="Arial MT"/>
                          <a:cs typeface="Arial MT"/>
                        </a:rPr>
                        <a:t>if</a:t>
                      </a:r>
                      <a:r>
                        <a:rPr sz="1400" spc="-15" dirty="0">
                          <a:latin typeface="Arial MT"/>
                          <a:cs typeface="Arial MT"/>
                        </a:rPr>
                        <a:t> </a:t>
                      </a:r>
                      <a:r>
                        <a:rPr sz="1400" spc="-25" dirty="0">
                          <a:latin typeface="Arial MT"/>
                          <a:cs typeface="Arial MT"/>
                        </a:rPr>
                        <a:t>the </a:t>
                      </a:r>
                      <a:r>
                        <a:rPr sz="1400" dirty="0">
                          <a:latin typeface="Arial MT"/>
                          <a:cs typeface="Arial MT"/>
                        </a:rPr>
                        <a:t>consensus</a:t>
                      </a:r>
                      <a:r>
                        <a:rPr sz="1400" spc="-40" dirty="0">
                          <a:latin typeface="Arial MT"/>
                          <a:cs typeface="Arial MT"/>
                        </a:rPr>
                        <a:t> </a:t>
                      </a:r>
                      <a:r>
                        <a:rPr sz="1400" dirty="0">
                          <a:latin typeface="Arial MT"/>
                          <a:cs typeface="Arial MT"/>
                        </a:rPr>
                        <a:t>is</a:t>
                      </a:r>
                      <a:r>
                        <a:rPr sz="1400" spc="-30" dirty="0">
                          <a:latin typeface="Arial MT"/>
                          <a:cs typeface="Arial MT"/>
                        </a:rPr>
                        <a:t> </a:t>
                      </a:r>
                      <a:r>
                        <a:rPr sz="1400" dirty="0">
                          <a:latin typeface="Arial MT"/>
                          <a:cs typeface="Arial MT"/>
                        </a:rPr>
                        <a:t>based</a:t>
                      </a:r>
                      <a:r>
                        <a:rPr sz="1400" spc="-45" dirty="0">
                          <a:latin typeface="Arial MT"/>
                          <a:cs typeface="Arial MT"/>
                        </a:rPr>
                        <a:t> </a:t>
                      </a:r>
                      <a:r>
                        <a:rPr sz="1400" dirty="0">
                          <a:latin typeface="Arial MT"/>
                          <a:cs typeface="Arial MT"/>
                        </a:rPr>
                        <a:t>on</a:t>
                      </a:r>
                      <a:r>
                        <a:rPr sz="1400" spc="-30" dirty="0">
                          <a:latin typeface="Arial MT"/>
                          <a:cs typeface="Arial MT"/>
                        </a:rPr>
                        <a:t> </a:t>
                      </a:r>
                      <a:r>
                        <a:rPr sz="1400" b="1" dirty="0">
                          <a:latin typeface="Arial"/>
                          <a:cs typeface="Arial"/>
                        </a:rPr>
                        <a:t>EXPERT OPINION</a:t>
                      </a:r>
                      <a:r>
                        <a:rPr sz="1400" dirty="0">
                          <a:latin typeface="Arial MT"/>
                          <a:cs typeface="Arial MT"/>
                        </a:rPr>
                        <a:t>,</a:t>
                      </a:r>
                      <a:r>
                        <a:rPr sz="1400" spc="-10" dirty="0">
                          <a:latin typeface="Arial MT"/>
                          <a:cs typeface="Arial MT"/>
                        </a:rPr>
                        <a:t> </a:t>
                      </a:r>
                      <a:r>
                        <a:rPr sz="1400" dirty="0">
                          <a:latin typeface="Arial MT"/>
                          <a:cs typeface="Arial MT"/>
                        </a:rPr>
                        <a:t>case</a:t>
                      </a:r>
                      <a:r>
                        <a:rPr sz="1400" spc="-35" dirty="0">
                          <a:latin typeface="Arial MT"/>
                          <a:cs typeface="Arial MT"/>
                        </a:rPr>
                        <a:t> </a:t>
                      </a:r>
                      <a:r>
                        <a:rPr sz="1400" dirty="0">
                          <a:latin typeface="Arial MT"/>
                          <a:cs typeface="Arial MT"/>
                        </a:rPr>
                        <a:t>studies</a:t>
                      </a:r>
                      <a:r>
                        <a:rPr sz="1400" spc="-40" dirty="0">
                          <a:latin typeface="Arial MT"/>
                          <a:cs typeface="Arial MT"/>
                        </a:rPr>
                        <a:t> </a:t>
                      </a:r>
                      <a:r>
                        <a:rPr sz="1400" spc="-25" dirty="0">
                          <a:latin typeface="Arial MT"/>
                          <a:cs typeface="Arial MT"/>
                        </a:rPr>
                        <a:t>or </a:t>
                      </a:r>
                      <a:r>
                        <a:rPr sz="1400" dirty="0">
                          <a:latin typeface="Arial MT"/>
                          <a:cs typeface="Arial MT"/>
                        </a:rPr>
                        <a:t>standards</a:t>
                      </a:r>
                      <a:r>
                        <a:rPr sz="1400" spc="-40" dirty="0">
                          <a:latin typeface="Arial MT"/>
                          <a:cs typeface="Arial MT"/>
                        </a:rPr>
                        <a:t> </a:t>
                      </a:r>
                      <a:r>
                        <a:rPr sz="1400" dirty="0">
                          <a:latin typeface="Arial MT"/>
                          <a:cs typeface="Arial MT"/>
                        </a:rPr>
                        <a:t>of</a:t>
                      </a:r>
                      <a:r>
                        <a:rPr sz="1400" spc="-20" dirty="0">
                          <a:latin typeface="Arial MT"/>
                          <a:cs typeface="Arial MT"/>
                        </a:rPr>
                        <a:t> </a:t>
                      </a:r>
                      <a:r>
                        <a:rPr sz="1400" spc="-10" dirty="0">
                          <a:latin typeface="Arial MT"/>
                          <a:cs typeface="Arial MT"/>
                        </a:rPr>
                        <a:t>care.</a:t>
                      </a:r>
                      <a:endParaRPr sz="1400">
                        <a:latin typeface="Arial MT"/>
                        <a:cs typeface="Arial MT"/>
                      </a:endParaRPr>
                    </a:p>
                  </a:txBody>
                  <a:tcPr marL="0" marR="0" marT="143510"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A0C1E7"/>
                    </a:solidFill>
                  </a:tcPr>
                </a:tc>
                <a:tc vMerge="1">
                  <a:txBody>
                    <a:bodyPr/>
                    <a:lstStyle/>
                    <a:p>
                      <a:endParaRPr/>
                    </a:p>
                  </a:txBody>
                  <a:tcPr marL="0" marR="0" marT="102235"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FFFFFF"/>
                    </a:solidFill>
                  </a:tcPr>
                </a:tc>
                <a:extLst>
                  <a:ext uri="{0D108BD9-81ED-4DB2-BD59-A6C34878D82A}">
                    <a16:rowId xmlns:a16="http://schemas.microsoft.com/office/drawing/2014/main" val="10005"/>
                  </a:ext>
                </a:extLst>
              </a:tr>
            </a:tbl>
          </a:graphicData>
        </a:graphic>
      </p:graphicFrame>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22</a:t>
            </a:r>
            <a:r>
              <a:rPr spc="310" dirty="0"/>
              <a:t> </a:t>
            </a:r>
            <a:r>
              <a:rPr dirty="0"/>
              <a:t>08</a:t>
            </a:r>
            <a:r>
              <a:rPr spc="10" dirty="0"/>
              <a:t> </a:t>
            </a:r>
            <a:r>
              <a:rPr dirty="0"/>
              <a:t>AUG</a:t>
            </a:r>
            <a:r>
              <a:rPr spc="-5" dirty="0"/>
              <a:t> </a:t>
            </a:r>
            <a:r>
              <a:rPr spc="-25" dirty="0"/>
              <a:t>23</a:t>
            </a: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10</a:t>
            </a:fld>
            <a:endParaRPr spc="-25" dirty="0"/>
          </a:p>
        </p:txBody>
      </p:sp>
      <p:sp>
        <p:nvSpPr>
          <p:cNvPr id="6" name="object 6"/>
          <p:cNvSpPr txBox="1"/>
          <p:nvPr/>
        </p:nvSpPr>
        <p:spPr>
          <a:xfrm>
            <a:off x="1048321" y="836808"/>
            <a:ext cx="10215245" cy="574040"/>
          </a:xfrm>
          <a:prstGeom prst="rect">
            <a:avLst/>
          </a:prstGeom>
        </p:spPr>
        <p:txBody>
          <a:bodyPr vert="horz" wrap="square" lIns="0" tIns="12700" rIns="0" bIns="0" rtlCol="0">
            <a:spAutoFit/>
          </a:bodyPr>
          <a:lstStyle/>
          <a:p>
            <a:pPr marL="12700">
              <a:lnSpc>
                <a:spcPct val="100000"/>
              </a:lnSpc>
              <a:spcBef>
                <a:spcPts val="100"/>
              </a:spcBef>
            </a:pPr>
            <a:r>
              <a:rPr sz="3600" b="1" dirty="0">
                <a:latin typeface="Arial"/>
                <a:cs typeface="Arial"/>
              </a:rPr>
              <a:t>ASSESSING</a:t>
            </a:r>
            <a:r>
              <a:rPr sz="3600" b="1" spc="-15" dirty="0">
                <a:latin typeface="Arial"/>
                <a:cs typeface="Arial"/>
              </a:rPr>
              <a:t> </a:t>
            </a:r>
            <a:r>
              <a:rPr sz="3600" b="1" dirty="0">
                <a:latin typeface="Arial"/>
                <a:cs typeface="Arial"/>
              </a:rPr>
              <a:t>THE</a:t>
            </a:r>
            <a:r>
              <a:rPr sz="3600" b="1" spc="-15" dirty="0">
                <a:latin typeface="Arial"/>
                <a:cs typeface="Arial"/>
              </a:rPr>
              <a:t> </a:t>
            </a:r>
            <a:r>
              <a:rPr sz="3600" b="1" dirty="0">
                <a:latin typeface="Arial"/>
                <a:cs typeface="Arial"/>
              </a:rPr>
              <a:t>EVIDENCE</a:t>
            </a:r>
            <a:r>
              <a:rPr sz="3600" b="1" spc="-10" dirty="0">
                <a:latin typeface="Arial"/>
                <a:cs typeface="Arial"/>
              </a:rPr>
              <a:t> </a:t>
            </a:r>
            <a:r>
              <a:rPr sz="3600" b="1" dirty="0">
                <a:latin typeface="Arial"/>
                <a:cs typeface="Arial"/>
              </a:rPr>
              <a:t>FOR</a:t>
            </a:r>
            <a:r>
              <a:rPr sz="3600" b="1" spc="-15" dirty="0">
                <a:latin typeface="Arial"/>
                <a:cs typeface="Arial"/>
              </a:rPr>
              <a:t> </a:t>
            </a:r>
            <a:r>
              <a:rPr sz="3600" b="1" spc="-10" dirty="0">
                <a:latin typeface="Arial"/>
                <a:cs typeface="Arial"/>
              </a:rPr>
              <a:t>GUIDELINES</a:t>
            </a:r>
            <a:endParaRPr sz="3600">
              <a:latin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037490" y="289778"/>
            <a:ext cx="611822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756F6F"/>
                </a:solidFill>
                <a:latin typeface="Arial"/>
                <a:cs typeface="Arial"/>
              </a:rPr>
              <a:t>Module</a:t>
            </a:r>
            <a:r>
              <a:rPr sz="2000" b="1" spc="-55" dirty="0">
                <a:solidFill>
                  <a:srgbClr val="756F6F"/>
                </a:solidFill>
                <a:latin typeface="Arial"/>
                <a:cs typeface="Arial"/>
              </a:rPr>
              <a:t> </a:t>
            </a:r>
            <a:r>
              <a:rPr sz="2000" b="1" dirty="0">
                <a:solidFill>
                  <a:srgbClr val="756F6F"/>
                </a:solidFill>
                <a:latin typeface="Arial"/>
                <a:cs typeface="Arial"/>
              </a:rPr>
              <a:t>22:</a:t>
            </a:r>
            <a:r>
              <a:rPr sz="2000" b="1" spc="-65" dirty="0">
                <a:solidFill>
                  <a:srgbClr val="756F6F"/>
                </a:solidFill>
                <a:latin typeface="Arial"/>
                <a:cs typeface="Arial"/>
              </a:rPr>
              <a:t> </a:t>
            </a:r>
            <a:r>
              <a:rPr sz="2000" b="1" spc="-10" dirty="0">
                <a:solidFill>
                  <a:srgbClr val="756F6F"/>
                </a:solidFill>
                <a:latin typeface="Arial"/>
                <a:cs typeface="Arial"/>
              </a:rPr>
              <a:t>Cardiopulmonary</a:t>
            </a:r>
            <a:r>
              <a:rPr sz="2000" b="1" spc="-45" dirty="0">
                <a:solidFill>
                  <a:srgbClr val="756F6F"/>
                </a:solidFill>
                <a:latin typeface="Arial"/>
                <a:cs typeface="Arial"/>
              </a:rPr>
              <a:t> </a:t>
            </a:r>
            <a:r>
              <a:rPr sz="2000" b="1" dirty="0">
                <a:solidFill>
                  <a:srgbClr val="756F6F"/>
                </a:solidFill>
                <a:latin typeface="Arial"/>
                <a:cs typeface="Arial"/>
              </a:rPr>
              <a:t>Resuscitation</a:t>
            </a:r>
            <a:r>
              <a:rPr sz="2000" b="1" spc="-55" dirty="0">
                <a:solidFill>
                  <a:srgbClr val="756F6F"/>
                </a:solidFill>
                <a:latin typeface="Arial"/>
                <a:cs typeface="Arial"/>
              </a:rPr>
              <a:t> </a:t>
            </a:r>
            <a:r>
              <a:rPr sz="2000" b="1" dirty="0">
                <a:solidFill>
                  <a:srgbClr val="756F6F"/>
                </a:solidFill>
                <a:latin typeface="Arial"/>
                <a:cs typeface="Arial"/>
              </a:rPr>
              <a:t>in</a:t>
            </a:r>
            <a:r>
              <a:rPr sz="2000" b="1" spc="-65" dirty="0">
                <a:solidFill>
                  <a:srgbClr val="756F6F"/>
                </a:solidFill>
                <a:latin typeface="Arial"/>
                <a:cs typeface="Arial"/>
              </a:rPr>
              <a:t> </a:t>
            </a:r>
            <a:r>
              <a:rPr sz="2000" b="1" spc="-25" dirty="0">
                <a:solidFill>
                  <a:srgbClr val="756F6F"/>
                </a:solidFill>
                <a:latin typeface="Arial"/>
                <a:cs typeface="Arial"/>
              </a:rPr>
              <a:t>TFC</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761064" y="1579813"/>
            <a:ext cx="9156065" cy="452755"/>
          </a:xfrm>
          <a:prstGeom prst="rect">
            <a:avLst/>
          </a:prstGeom>
        </p:spPr>
        <p:txBody>
          <a:bodyPr vert="horz" wrap="square" lIns="0" tIns="12700" rIns="0" bIns="0" rtlCol="0">
            <a:spAutoFit/>
          </a:bodyPr>
          <a:lstStyle/>
          <a:p>
            <a:pPr marL="12700">
              <a:lnSpc>
                <a:spcPct val="100000"/>
              </a:lnSpc>
              <a:spcBef>
                <a:spcPts val="100"/>
              </a:spcBef>
              <a:tabLst>
                <a:tab pos="6010910" algn="l"/>
              </a:tabLst>
            </a:pPr>
            <a:r>
              <a:rPr sz="2800" b="1" dirty="0">
                <a:latin typeface="Arial"/>
                <a:cs typeface="Arial"/>
              </a:rPr>
              <a:t>Knowledge</a:t>
            </a:r>
            <a:r>
              <a:rPr sz="2800" b="1" spc="-114" dirty="0">
                <a:latin typeface="Arial"/>
                <a:cs typeface="Arial"/>
              </a:rPr>
              <a:t> </a:t>
            </a:r>
            <a:r>
              <a:rPr sz="2800" b="1" spc="-10" dirty="0">
                <a:latin typeface="Arial"/>
                <a:cs typeface="Arial"/>
              </a:rPr>
              <a:t>Topics</a:t>
            </a:r>
            <a:r>
              <a:rPr sz="2800" b="1" dirty="0">
                <a:latin typeface="Arial"/>
                <a:cs typeface="Arial"/>
              </a:rPr>
              <a:t>	Skills</a:t>
            </a:r>
            <a:r>
              <a:rPr sz="2800" b="1" spc="-70" dirty="0">
                <a:latin typeface="Arial"/>
                <a:cs typeface="Arial"/>
              </a:rPr>
              <a:t> </a:t>
            </a:r>
            <a:r>
              <a:rPr sz="2800" b="1" dirty="0">
                <a:latin typeface="Arial"/>
                <a:cs typeface="Arial"/>
              </a:rPr>
              <a:t>and</a:t>
            </a:r>
            <a:r>
              <a:rPr sz="2800" b="1" spc="-150" dirty="0">
                <a:latin typeface="Arial"/>
                <a:cs typeface="Arial"/>
              </a:rPr>
              <a:t> </a:t>
            </a:r>
            <a:r>
              <a:rPr sz="2800" b="1" spc="-10" dirty="0">
                <a:latin typeface="Arial"/>
                <a:cs typeface="Arial"/>
              </a:rPr>
              <a:t>Abilities</a:t>
            </a:r>
            <a:endParaRPr sz="2800">
              <a:latin typeface="Arial"/>
              <a:cs typeface="Arial"/>
            </a:endParaRPr>
          </a:p>
        </p:txBody>
      </p:sp>
      <p:sp>
        <p:nvSpPr>
          <p:cNvPr id="5" name="object 5"/>
          <p:cNvSpPr txBox="1"/>
          <p:nvPr/>
        </p:nvSpPr>
        <p:spPr>
          <a:xfrm>
            <a:off x="1036146" y="2110927"/>
            <a:ext cx="4625340" cy="1651635"/>
          </a:xfrm>
          <a:prstGeom prst="rect">
            <a:avLst/>
          </a:prstGeom>
        </p:spPr>
        <p:txBody>
          <a:bodyPr vert="horz" wrap="square" lIns="0" tIns="12065" rIns="0" bIns="0" rtlCol="0">
            <a:spAutoFit/>
          </a:bodyPr>
          <a:lstStyle/>
          <a:p>
            <a:pPr marL="12700" marR="5080">
              <a:lnSpc>
                <a:spcPct val="100000"/>
              </a:lnSpc>
              <a:spcBef>
                <a:spcPts val="95"/>
              </a:spcBef>
            </a:pPr>
            <a:r>
              <a:rPr sz="2000" dirty="0">
                <a:latin typeface="Arial MT"/>
                <a:cs typeface="Arial MT"/>
              </a:rPr>
              <a:t>Identify</a:t>
            </a:r>
            <a:r>
              <a:rPr sz="2000" spc="-80" dirty="0">
                <a:latin typeface="Arial MT"/>
                <a:cs typeface="Arial MT"/>
              </a:rPr>
              <a:t> </a:t>
            </a:r>
            <a:r>
              <a:rPr sz="2000" dirty="0">
                <a:latin typeface="Arial MT"/>
                <a:cs typeface="Arial MT"/>
              </a:rPr>
              <a:t>conditions</a:t>
            </a:r>
            <a:r>
              <a:rPr sz="2000" spc="-55" dirty="0">
                <a:latin typeface="Arial MT"/>
                <a:cs typeface="Arial MT"/>
              </a:rPr>
              <a:t> </a:t>
            </a:r>
            <a:r>
              <a:rPr sz="2000" dirty="0">
                <a:latin typeface="Arial MT"/>
                <a:cs typeface="Arial MT"/>
              </a:rPr>
              <a:t>and</a:t>
            </a:r>
            <a:r>
              <a:rPr sz="2000" spc="-65" dirty="0">
                <a:latin typeface="Arial MT"/>
                <a:cs typeface="Arial MT"/>
              </a:rPr>
              <a:t> </a:t>
            </a:r>
            <a:r>
              <a:rPr sz="2000" spc="-10" dirty="0">
                <a:latin typeface="Arial MT"/>
                <a:cs typeface="Arial MT"/>
              </a:rPr>
              <a:t>considerations</a:t>
            </a:r>
            <a:r>
              <a:rPr sz="2000" spc="-55" dirty="0">
                <a:latin typeface="Arial MT"/>
                <a:cs typeface="Arial MT"/>
              </a:rPr>
              <a:t> </a:t>
            </a:r>
            <a:r>
              <a:rPr sz="2000" spc="-25" dirty="0">
                <a:latin typeface="Arial MT"/>
                <a:cs typeface="Arial MT"/>
              </a:rPr>
              <a:t>for </a:t>
            </a:r>
            <a:r>
              <a:rPr sz="2000" spc="-10" dirty="0">
                <a:latin typeface="Arial MT"/>
                <a:cs typeface="Arial MT"/>
              </a:rPr>
              <a:t>cardiopulmonary</a:t>
            </a:r>
            <a:r>
              <a:rPr sz="2000" spc="-15" dirty="0">
                <a:latin typeface="Arial MT"/>
                <a:cs typeface="Arial MT"/>
              </a:rPr>
              <a:t> </a:t>
            </a:r>
            <a:r>
              <a:rPr sz="2000" spc="-10" dirty="0">
                <a:latin typeface="Arial MT"/>
                <a:cs typeface="Arial MT"/>
              </a:rPr>
              <a:t>resuscitation</a:t>
            </a:r>
            <a:endParaRPr sz="2000">
              <a:latin typeface="Arial MT"/>
              <a:cs typeface="Arial MT"/>
            </a:endParaRPr>
          </a:p>
          <a:p>
            <a:pPr marL="12700" marR="51435">
              <a:lnSpc>
                <a:spcPct val="100000"/>
              </a:lnSpc>
              <a:spcBef>
                <a:spcPts val="805"/>
              </a:spcBef>
            </a:pPr>
            <a:r>
              <a:rPr sz="2000" dirty="0">
                <a:latin typeface="Arial MT"/>
                <a:cs typeface="Arial MT"/>
              </a:rPr>
              <a:t>Evidence</a:t>
            </a:r>
            <a:r>
              <a:rPr sz="2000" spc="-60" dirty="0">
                <a:latin typeface="Arial MT"/>
                <a:cs typeface="Arial MT"/>
              </a:rPr>
              <a:t> </a:t>
            </a:r>
            <a:r>
              <a:rPr sz="2000" dirty="0">
                <a:latin typeface="Arial MT"/>
                <a:cs typeface="Arial MT"/>
              </a:rPr>
              <a:t>for</a:t>
            </a:r>
            <a:r>
              <a:rPr sz="2000" spc="-80" dirty="0">
                <a:latin typeface="Arial MT"/>
                <a:cs typeface="Arial MT"/>
              </a:rPr>
              <a:t> </a:t>
            </a:r>
            <a:r>
              <a:rPr sz="2000" dirty="0">
                <a:latin typeface="Arial MT"/>
                <a:cs typeface="Arial MT"/>
              </a:rPr>
              <a:t>the</a:t>
            </a:r>
            <a:r>
              <a:rPr sz="2000" spc="-80" dirty="0">
                <a:latin typeface="Arial MT"/>
                <a:cs typeface="Arial MT"/>
              </a:rPr>
              <a:t> </a:t>
            </a:r>
            <a:r>
              <a:rPr sz="2000" dirty="0">
                <a:latin typeface="Arial MT"/>
                <a:cs typeface="Arial MT"/>
              </a:rPr>
              <a:t>indications</a:t>
            </a:r>
            <a:r>
              <a:rPr sz="2000" spc="-55" dirty="0">
                <a:latin typeface="Arial MT"/>
                <a:cs typeface="Arial MT"/>
              </a:rPr>
              <a:t> </a:t>
            </a:r>
            <a:r>
              <a:rPr sz="2000" spc="-25" dirty="0">
                <a:latin typeface="Arial MT"/>
                <a:cs typeface="Arial MT"/>
              </a:rPr>
              <a:t>of </a:t>
            </a:r>
            <a:r>
              <a:rPr sz="2000" spc="-10" dirty="0">
                <a:latin typeface="Arial MT"/>
                <a:cs typeface="Arial MT"/>
              </a:rPr>
              <a:t>cardiopulmonary</a:t>
            </a:r>
            <a:r>
              <a:rPr sz="2000" spc="-45" dirty="0">
                <a:latin typeface="Arial MT"/>
                <a:cs typeface="Arial MT"/>
              </a:rPr>
              <a:t> </a:t>
            </a:r>
            <a:r>
              <a:rPr sz="2000" dirty="0">
                <a:latin typeface="Arial MT"/>
                <a:cs typeface="Arial MT"/>
              </a:rPr>
              <a:t>resuscitation</a:t>
            </a:r>
            <a:r>
              <a:rPr sz="2000" spc="-65" dirty="0">
                <a:latin typeface="Arial MT"/>
                <a:cs typeface="Arial MT"/>
              </a:rPr>
              <a:t> </a:t>
            </a:r>
            <a:r>
              <a:rPr sz="2000" dirty="0">
                <a:latin typeface="Arial MT"/>
                <a:cs typeface="Arial MT"/>
              </a:rPr>
              <a:t>in</a:t>
            </a:r>
            <a:r>
              <a:rPr sz="2000" spc="-95" dirty="0">
                <a:latin typeface="Arial MT"/>
                <a:cs typeface="Arial MT"/>
              </a:rPr>
              <a:t> </a:t>
            </a:r>
            <a:r>
              <a:rPr sz="2000" spc="-10" dirty="0">
                <a:latin typeface="Arial MT"/>
                <a:cs typeface="Arial MT"/>
              </a:rPr>
              <a:t>Tactical </a:t>
            </a:r>
            <a:r>
              <a:rPr sz="2000" dirty="0">
                <a:latin typeface="Arial MT"/>
                <a:cs typeface="Arial MT"/>
              </a:rPr>
              <a:t>Field</a:t>
            </a:r>
            <a:r>
              <a:rPr sz="2000" spc="-45" dirty="0">
                <a:latin typeface="Arial MT"/>
                <a:cs typeface="Arial MT"/>
              </a:rPr>
              <a:t> </a:t>
            </a:r>
            <a:r>
              <a:rPr sz="2000" spc="-20" dirty="0">
                <a:latin typeface="Arial MT"/>
                <a:cs typeface="Arial MT"/>
              </a:rPr>
              <a:t>Care</a:t>
            </a:r>
            <a:endParaRPr sz="2000">
              <a:latin typeface="Arial MT"/>
              <a:cs typeface="Arial MT"/>
            </a:endParaRPr>
          </a:p>
        </p:txBody>
      </p:sp>
      <p:sp>
        <p:nvSpPr>
          <p:cNvPr id="6" name="object 6"/>
          <p:cNvSpPr txBox="1"/>
          <p:nvPr/>
        </p:nvSpPr>
        <p:spPr>
          <a:xfrm>
            <a:off x="7034624" y="2105347"/>
            <a:ext cx="4274185" cy="635000"/>
          </a:xfrm>
          <a:prstGeom prst="rect">
            <a:avLst/>
          </a:prstGeom>
        </p:spPr>
        <p:txBody>
          <a:bodyPr vert="horz" wrap="square" lIns="0" tIns="12065" rIns="0" bIns="0" rtlCol="0">
            <a:spAutoFit/>
          </a:bodyPr>
          <a:lstStyle/>
          <a:p>
            <a:pPr marL="12700" marR="5080">
              <a:lnSpc>
                <a:spcPct val="100000"/>
              </a:lnSpc>
              <a:spcBef>
                <a:spcPts val="95"/>
              </a:spcBef>
            </a:pPr>
            <a:r>
              <a:rPr sz="2000" dirty="0">
                <a:latin typeface="Arial MT"/>
                <a:cs typeface="Arial MT"/>
              </a:rPr>
              <a:t>Bilateral</a:t>
            </a:r>
            <a:r>
              <a:rPr sz="2000" spc="-70" dirty="0">
                <a:latin typeface="Arial MT"/>
                <a:cs typeface="Arial MT"/>
              </a:rPr>
              <a:t> </a:t>
            </a:r>
            <a:r>
              <a:rPr sz="2000" dirty="0">
                <a:latin typeface="Arial MT"/>
                <a:cs typeface="Arial MT"/>
              </a:rPr>
              <a:t>needle</a:t>
            </a:r>
            <a:r>
              <a:rPr sz="2000" spc="-70" dirty="0">
                <a:latin typeface="Arial MT"/>
                <a:cs typeface="Arial MT"/>
              </a:rPr>
              <a:t> </a:t>
            </a:r>
            <a:r>
              <a:rPr sz="2000" dirty="0">
                <a:latin typeface="Arial MT"/>
                <a:cs typeface="Arial MT"/>
              </a:rPr>
              <a:t>decompression</a:t>
            </a:r>
            <a:r>
              <a:rPr sz="2000" spc="-70" dirty="0">
                <a:latin typeface="Arial MT"/>
                <a:cs typeface="Arial MT"/>
              </a:rPr>
              <a:t> </a:t>
            </a:r>
            <a:r>
              <a:rPr sz="2000" dirty="0">
                <a:latin typeface="Arial MT"/>
                <a:cs typeface="Arial MT"/>
              </a:rPr>
              <a:t>of</a:t>
            </a:r>
            <a:r>
              <a:rPr sz="2000" spc="-85" dirty="0">
                <a:latin typeface="Arial MT"/>
                <a:cs typeface="Arial MT"/>
              </a:rPr>
              <a:t> </a:t>
            </a:r>
            <a:r>
              <a:rPr sz="2000" spc="-25" dirty="0">
                <a:latin typeface="Arial MT"/>
                <a:cs typeface="Arial MT"/>
              </a:rPr>
              <a:t>the </a:t>
            </a:r>
            <a:r>
              <a:rPr sz="2000" spc="-10" dirty="0">
                <a:latin typeface="Arial MT"/>
                <a:cs typeface="Arial MT"/>
              </a:rPr>
              <a:t>chest</a:t>
            </a:r>
            <a:endParaRPr sz="2000">
              <a:latin typeface="Arial MT"/>
              <a:cs typeface="Arial MT"/>
            </a:endParaRPr>
          </a:p>
        </p:txBody>
      </p:sp>
      <p:sp>
        <p:nvSpPr>
          <p:cNvPr id="7" name="object 7"/>
          <p:cNvSpPr txBox="1">
            <a:spLocks noGrp="1"/>
          </p:cNvSpPr>
          <p:nvPr>
            <p:ph type="title"/>
          </p:nvPr>
        </p:nvSpPr>
        <p:spPr>
          <a:xfrm>
            <a:off x="4608525" y="675111"/>
            <a:ext cx="2387600" cy="574040"/>
          </a:xfrm>
          <a:prstGeom prst="rect">
            <a:avLst/>
          </a:prstGeom>
        </p:spPr>
        <p:txBody>
          <a:bodyPr vert="horz" wrap="square" lIns="0" tIns="12700" rIns="0" bIns="0" rtlCol="0">
            <a:spAutoFit/>
          </a:bodyPr>
          <a:lstStyle/>
          <a:p>
            <a:pPr marL="12700">
              <a:lnSpc>
                <a:spcPct val="100000"/>
              </a:lnSpc>
              <a:spcBef>
                <a:spcPts val="100"/>
              </a:spcBef>
            </a:pPr>
            <a:r>
              <a:rPr sz="3600" spc="-10" dirty="0">
                <a:solidFill>
                  <a:srgbClr val="000000"/>
                </a:solidFill>
              </a:rPr>
              <a:t>SUMMARY</a:t>
            </a:r>
            <a:endParaRPr sz="3600"/>
          </a:p>
        </p:txBody>
      </p:sp>
      <p:sp>
        <p:nvSpPr>
          <p:cNvPr id="8" name="object 8"/>
          <p:cNvSpPr/>
          <p:nvPr/>
        </p:nvSpPr>
        <p:spPr>
          <a:xfrm>
            <a:off x="755904" y="2857500"/>
            <a:ext cx="114300" cy="822960"/>
          </a:xfrm>
          <a:custGeom>
            <a:avLst/>
            <a:gdLst/>
            <a:ahLst/>
            <a:cxnLst/>
            <a:rect l="l" t="t" r="r" b="b"/>
            <a:pathLst>
              <a:path w="114300" h="822960">
                <a:moveTo>
                  <a:pt x="0" y="822960"/>
                </a:moveTo>
                <a:lnTo>
                  <a:pt x="114300" y="822960"/>
                </a:lnTo>
                <a:lnTo>
                  <a:pt x="114300" y="0"/>
                </a:lnTo>
                <a:lnTo>
                  <a:pt x="0" y="0"/>
                </a:lnTo>
                <a:lnTo>
                  <a:pt x="0" y="822960"/>
                </a:lnTo>
                <a:close/>
              </a:path>
            </a:pathLst>
          </a:custGeom>
          <a:solidFill>
            <a:srgbClr val="BB8542"/>
          </a:solidFill>
        </p:spPr>
        <p:txBody>
          <a:bodyPr wrap="square" lIns="0" tIns="0" rIns="0" bIns="0" rtlCol="0"/>
          <a:lstStyle/>
          <a:p>
            <a:endParaRPr/>
          </a:p>
        </p:txBody>
      </p:sp>
      <p:sp>
        <p:nvSpPr>
          <p:cNvPr id="9" name="object 9"/>
          <p:cNvSpPr/>
          <p:nvPr/>
        </p:nvSpPr>
        <p:spPr>
          <a:xfrm>
            <a:off x="755904" y="2160270"/>
            <a:ext cx="114300" cy="502920"/>
          </a:xfrm>
          <a:custGeom>
            <a:avLst/>
            <a:gdLst/>
            <a:ahLst/>
            <a:cxnLst/>
            <a:rect l="l" t="t" r="r" b="b"/>
            <a:pathLst>
              <a:path w="114300" h="502919">
                <a:moveTo>
                  <a:pt x="0" y="502920"/>
                </a:moveTo>
                <a:lnTo>
                  <a:pt x="114300" y="502920"/>
                </a:lnTo>
                <a:lnTo>
                  <a:pt x="114300" y="0"/>
                </a:lnTo>
                <a:lnTo>
                  <a:pt x="0" y="0"/>
                </a:lnTo>
                <a:lnTo>
                  <a:pt x="0" y="502920"/>
                </a:lnTo>
                <a:close/>
              </a:path>
            </a:pathLst>
          </a:custGeom>
          <a:solidFill>
            <a:srgbClr val="BB8542"/>
          </a:solidFill>
        </p:spPr>
        <p:txBody>
          <a:bodyPr wrap="square" lIns="0" tIns="0" rIns="0" bIns="0" rtlCol="0"/>
          <a:lstStyle/>
          <a:p>
            <a:endParaRPr/>
          </a:p>
        </p:txBody>
      </p:sp>
      <p:sp>
        <p:nvSpPr>
          <p:cNvPr id="10" name="object 10"/>
          <p:cNvSpPr/>
          <p:nvPr/>
        </p:nvSpPr>
        <p:spPr>
          <a:xfrm>
            <a:off x="6793992" y="2160270"/>
            <a:ext cx="114300" cy="502920"/>
          </a:xfrm>
          <a:custGeom>
            <a:avLst/>
            <a:gdLst/>
            <a:ahLst/>
            <a:cxnLst/>
            <a:rect l="l" t="t" r="r" b="b"/>
            <a:pathLst>
              <a:path w="114300" h="502919">
                <a:moveTo>
                  <a:pt x="0" y="502920"/>
                </a:moveTo>
                <a:lnTo>
                  <a:pt x="114300" y="502920"/>
                </a:lnTo>
                <a:lnTo>
                  <a:pt x="114300" y="0"/>
                </a:lnTo>
                <a:lnTo>
                  <a:pt x="0" y="0"/>
                </a:lnTo>
                <a:lnTo>
                  <a:pt x="0" y="502920"/>
                </a:lnTo>
                <a:close/>
              </a:path>
            </a:pathLst>
          </a:custGeom>
          <a:solidFill>
            <a:srgbClr val="BB8542"/>
          </a:solidFill>
        </p:spPr>
        <p:txBody>
          <a:bodyPr wrap="square" lIns="0" tIns="0" rIns="0" bIns="0" rtlCol="0"/>
          <a:lstStyle/>
          <a:p>
            <a:endParaRPr/>
          </a:p>
        </p:txBody>
      </p:sp>
      <p:sp>
        <p:nvSpPr>
          <p:cNvPr id="12" name="object 12"/>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22</a:t>
            </a:r>
            <a:r>
              <a:rPr spc="310" dirty="0"/>
              <a:t> </a:t>
            </a:r>
            <a:r>
              <a:rPr dirty="0"/>
              <a:t>08</a:t>
            </a:r>
            <a:r>
              <a:rPr spc="10" dirty="0"/>
              <a:t> </a:t>
            </a:r>
            <a:r>
              <a:rPr dirty="0"/>
              <a:t>AUG</a:t>
            </a:r>
            <a:r>
              <a:rPr spc="-5" dirty="0"/>
              <a:t> </a:t>
            </a:r>
            <a:r>
              <a:rPr spc="-25" dirty="0"/>
              <a:t>23</a:t>
            </a:r>
          </a:p>
        </p:txBody>
      </p:sp>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11</a:t>
            </a:fld>
            <a:endParaRPr spc="-25"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sp>
        <p:nvSpPr>
          <p:cNvPr id="3" name="object 3"/>
          <p:cNvSpPr txBox="1"/>
          <p:nvPr/>
        </p:nvSpPr>
        <p:spPr>
          <a:xfrm>
            <a:off x="3037490" y="289778"/>
            <a:ext cx="611822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756F6F"/>
                </a:solidFill>
                <a:latin typeface="Arial"/>
                <a:cs typeface="Arial"/>
              </a:rPr>
              <a:t>Module</a:t>
            </a:r>
            <a:r>
              <a:rPr sz="2000" b="1" spc="-55" dirty="0">
                <a:solidFill>
                  <a:srgbClr val="756F6F"/>
                </a:solidFill>
                <a:latin typeface="Arial"/>
                <a:cs typeface="Arial"/>
              </a:rPr>
              <a:t> </a:t>
            </a:r>
            <a:r>
              <a:rPr sz="2000" b="1" dirty="0">
                <a:solidFill>
                  <a:srgbClr val="756F6F"/>
                </a:solidFill>
                <a:latin typeface="Arial"/>
                <a:cs typeface="Arial"/>
              </a:rPr>
              <a:t>22:</a:t>
            </a:r>
            <a:r>
              <a:rPr sz="2000" b="1" spc="-65" dirty="0">
                <a:solidFill>
                  <a:srgbClr val="756F6F"/>
                </a:solidFill>
                <a:latin typeface="Arial"/>
                <a:cs typeface="Arial"/>
              </a:rPr>
              <a:t> </a:t>
            </a:r>
            <a:r>
              <a:rPr sz="2000" b="1" spc="-10" dirty="0">
                <a:solidFill>
                  <a:srgbClr val="756F6F"/>
                </a:solidFill>
                <a:latin typeface="Arial"/>
                <a:cs typeface="Arial"/>
              </a:rPr>
              <a:t>Cardiopulmonary</a:t>
            </a:r>
            <a:r>
              <a:rPr sz="2000" b="1" spc="-45" dirty="0">
                <a:solidFill>
                  <a:srgbClr val="756F6F"/>
                </a:solidFill>
                <a:latin typeface="Arial"/>
                <a:cs typeface="Arial"/>
              </a:rPr>
              <a:t> </a:t>
            </a:r>
            <a:r>
              <a:rPr sz="2000" b="1" dirty="0">
                <a:solidFill>
                  <a:srgbClr val="756F6F"/>
                </a:solidFill>
                <a:latin typeface="Arial"/>
                <a:cs typeface="Arial"/>
              </a:rPr>
              <a:t>Resuscitation</a:t>
            </a:r>
            <a:r>
              <a:rPr sz="2000" b="1" spc="-55" dirty="0">
                <a:solidFill>
                  <a:srgbClr val="756F6F"/>
                </a:solidFill>
                <a:latin typeface="Arial"/>
                <a:cs typeface="Arial"/>
              </a:rPr>
              <a:t> </a:t>
            </a:r>
            <a:r>
              <a:rPr sz="2000" b="1" dirty="0">
                <a:solidFill>
                  <a:srgbClr val="756F6F"/>
                </a:solidFill>
                <a:latin typeface="Arial"/>
                <a:cs typeface="Arial"/>
              </a:rPr>
              <a:t>in</a:t>
            </a:r>
            <a:r>
              <a:rPr sz="2000" b="1" spc="-65" dirty="0">
                <a:solidFill>
                  <a:srgbClr val="756F6F"/>
                </a:solidFill>
                <a:latin typeface="Arial"/>
                <a:cs typeface="Arial"/>
              </a:rPr>
              <a:t> </a:t>
            </a:r>
            <a:r>
              <a:rPr sz="2000" b="1" spc="-25" dirty="0">
                <a:solidFill>
                  <a:srgbClr val="756F6F"/>
                </a:solidFill>
                <a:latin typeface="Arial"/>
                <a:cs typeface="Arial"/>
              </a:rPr>
              <a:t>TFC</a:t>
            </a:r>
            <a:endParaRPr sz="2000">
              <a:latin typeface="Arial"/>
              <a:cs typeface="Arial"/>
            </a:endParaRPr>
          </a:p>
        </p:txBody>
      </p:sp>
      <p:pic>
        <p:nvPicPr>
          <p:cNvPr id="4" name="object 4"/>
          <p:cNvPicPr/>
          <p:nvPr/>
        </p:nvPicPr>
        <p:blipFill>
          <a:blip r:embed="rId3" cstate="print"/>
          <a:stretch>
            <a:fillRect/>
          </a:stretch>
        </p:blipFill>
        <p:spPr>
          <a:xfrm>
            <a:off x="309372" y="255270"/>
            <a:ext cx="1172717" cy="656081"/>
          </a:xfrm>
          <a:prstGeom prst="rect">
            <a:avLst/>
          </a:prstGeom>
        </p:spPr>
      </p:pic>
      <p:sp>
        <p:nvSpPr>
          <p:cNvPr id="5" name="object 5"/>
          <p:cNvSpPr txBox="1">
            <a:spLocks noGrp="1"/>
          </p:cNvSpPr>
          <p:nvPr>
            <p:ph type="title"/>
          </p:nvPr>
        </p:nvSpPr>
        <p:spPr>
          <a:xfrm>
            <a:off x="3645979" y="943589"/>
            <a:ext cx="4980305"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FFFFFF"/>
                </a:solidFill>
              </a:rPr>
              <a:t>CHECK</a:t>
            </a:r>
            <a:r>
              <a:rPr sz="3600" spc="-10" dirty="0">
                <a:solidFill>
                  <a:srgbClr val="FFFFFF"/>
                </a:solidFill>
              </a:rPr>
              <a:t> </a:t>
            </a:r>
            <a:r>
              <a:rPr sz="3600" dirty="0">
                <a:solidFill>
                  <a:srgbClr val="FFFFFF"/>
                </a:solidFill>
              </a:rPr>
              <a:t>ON</a:t>
            </a:r>
            <a:r>
              <a:rPr sz="3600" spc="-10" dirty="0">
                <a:solidFill>
                  <a:srgbClr val="FFFFFF"/>
                </a:solidFill>
              </a:rPr>
              <a:t> LEARNING</a:t>
            </a:r>
            <a:endParaRPr sz="3600"/>
          </a:p>
        </p:txBody>
      </p:sp>
      <p:sp>
        <p:nvSpPr>
          <p:cNvPr id="6" name="object 6"/>
          <p:cNvSpPr txBox="1"/>
          <p:nvPr/>
        </p:nvSpPr>
        <p:spPr>
          <a:xfrm>
            <a:off x="3287074" y="1883957"/>
            <a:ext cx="6351270" cy="3042920"/>
          </a:xfrm>
          <a:prstGeom prst="rect">
            <a:avLst/>
          </a:prstGeom>
        </p:spPr>
        <p:txBody>
          <a:bodyPr vert="horz" wrap="square" lIns="0" tIns="12700" rIns="0" bIns="0" rtlCol="0">
            <a:spAutoFit/>
          </a:bodyPr>
          <a:lstStyle/>
          <a:p>
            <a:pPr marL="12700" marR="139700">
              <a:lnSpc>
                <a:spcPct val="100000"/>
              </a:lnSpc>
              <a:spcBef>
                <a:spcPts val="100"/>
              </a:spcBef>
            </a:pPr>
            <a:r>
              <a:rPr sz="2400" b="1" dirty="0">
                <a:solidFill>
                  <a:srgbClr val="FFFFFF"/>
                </a:solidFill>
                <a:latin typeface="Arial"/>
                <a:cs typeface="Arial"/>
              </a:rPr>
              <a:t>Should</a:t>
            </a:r>
            <a:r>
              <a:rPr sz="2400" b="1" spc="-60" dirty="0">
                <a:solidFill>
                  <a:srgbClr val="FFFFFF"/>
                </a:solidFill>
                <a:latin typeface="Arial"/>
                <a:cs typeface="Arial"/>
              </a:rPr>
              <a:t> </a:t>
            </a:r>
            <a:r>
              <a:rPr sz="2400" b="1" dirty="0">
                <a:solidFill>
                  <a:srgbClr val="FFFFFF"/>
                </a:solidFill>
                <a:latin typeface="Arial"/>
                <a:cs typeface="Arial"/>
              </a:rPr>
              <a:t>you</a:t>
            </a:r>
            <a:r>
              <a:rPr sz="2400" b="1" spc="-50" dirty="0">
                <a:solidFill>
                  <a:srgbClr val="FFFFFF"/>
                </a:solidFill>
                <a:latin typeface="Arial"/>
                <a:cs typeface="Arial"/>
              </a:rPr>
              <a:t> </a:t>
            </a:r>
            <a:r>
              <a:rPr sz="2400" b="1" dirty="0">
                <a:solidFill>
                  <a:srgbClr val="FFFFFF"/>
                </a:solidFill>
                <a:latin typeface="Arial"/>
                <a:cs typeface="Arial"/>
              </a:rPr>
              <a:t>initiate</a:t>
            </a:r>
            <a:r>
              <a:rPr sz="2400" b="1" spc="-45" dirty="0">
                <a:solidFill>
                  <a:srgbClr val="FFFFFF"/>
                </a:solidFill>
                <a:latin typeface="Arial"/>
                <a:cs typeface="Arial"/>
              </a:rPr>
              <a:t> </a:t>
            </a:r>
            <a:r>
              <a:rPr sz="2400" b="1" dirty="0">
                <a:solidFill>
                  <a:srgbClr val="FFFFFF"/>
                </a:solidFill>
                <a:latin typeface="Arial"/>
                <a:cs typeface="Arial"/>
              </a:rPr>
              <a:t>CPR</a:t>
            </a:r>
            <a:r>
              <a:rPr sz="2400" b="1" spc="-35" dirty="0">
                <a:solidFill>
                  <a:srgbClr val="FFFFFF"/>
                </a:solidFill>
                <a:latin typeface="Arial"/>
                <a:cs typeface="Arial"/>
              </a:rPr>
              <a:t> </a:t>
            </a:r>
            <a:r>
              <a:rPr sz="2400" b="1" dirty="0">
                <a:solidFill>
                  <a:srgbClr val="FFFFFF"/>
                </a:solidFill>
                <a:latin typeface="Arial"/>
                <a:cs typeface="Arial"/>
              </a:rPr>
              <a:t>for</a:t>
            </a:r>
            <a:r>
              <a:rPr sz="2400" b="1" spc="-45" dirty="0">
                <a:solidFill>
                  <a:srgbClr val="FFFFFF"/>
                </a:solidFill>
                <a:latin typeface="Arial"/>
                <a:cs typeface="Arial"/>
              </a:rPr>
              <a:t> </a:t>
            </a:r>
            <a:r>
              <a:rPr sz="2400" b="1" dirty="0">
                <a:solidFill>
                  <a:srgbClr val="FFFFFF"/>
                </a:solidFill>
                <a:latin typeface="Arial"/>
                <a:cs typeface="Arial"/>
              </a:rPr>
              <a:t>a</a:t>
            </a:r>
            <a:r>
              <a:rPr sz="2400" b="1" spc="-40" dirty="0">
                <a:solidFill>
                  <a:srgbClr val="FFFFFF"/>
                </a:solidFill>
                <a:latin typeface="Arial"/>
                <a:cs typeface="Arial"/>
              </a:rPr>
              <a:t> </a:t>
            </a:r>
            <a:r>
              <a:rPr sz="2400" b="1" dirty="0">
                <a:solidFill>
                  <a:srgbClr val="FFFFFF"/>
                </a:solidFill>
                <a:latin typeface="Arial"/>
                <a:cs typeface="Arial"/>
              </a:rPr>
              <a:t>casualty</a:t>
            </a:r>
            <a:r>
              <a:rPr sz="2400" b="1" spc="-35" dirty="0">
                <a:solidFill>
                  <a:srgbClr val="FFFFFF"/>
                </a:solidFill>
                <a:latin typeface="Arial"/>
                <a:cs typeface="Arial"/>
              </a:rPr>
              <a:t> </a:t>
            </a:r>
            <a:r>
              <a:rPr sz="2400" b="1" spc="-20" dirty="0">
                <a:solidFill>
                  <a:srgbClr val="FFFFFF"/>
                </a:solidFill>
                <a:latin typeface="Arial"/>
                <a:cs typeface="Arial"/>
              </a:rPr>
              <a:t>with </a:t>
            </a:r>
            <a:r>
              <a:rPr sz="2400" b="1" dirty="0">
                <a:solidFill>
                  <a:srgbClr val="FFFFFF"/>
                </a:solidFill>
                <a:latin typeface="Arial"/>
                <a:cs typeface="Arial"/>
              </a:rPr>
              <a:t>blast</a:t>
            </a:r>
            <a:r>
              <a:rPr sz="2400" b="1" spc="-55" dirty="0">
                <a:solidFill>
                  <a:srgbClr val="FFFFFF"/>
                </a:solidFill>
                <a:latin typeface="Arial"/>
                <a:cs typeface="Arial"/>
              </a:rPr>
              <a:t> </a:t>
            </a:r>
            <a:r>
              <a:rPr sz="2400" b="1" dirty="0">
                <a:solidFill>
                  <a:srgbClr val="FFFFFF"/>
                </a:solidFill>
                <a:latin typeface="Arial"/>
                <a:cs typeface="Arial"/>
              </a:rPr>
              <a:t>or</a:t>
            </a:r>
            <a:r>
              <a:rPr sz="2400" b="1" spc="-50" dirty="0">
                <a:solidFill>
                  <a:srgbClr val="FFFFFF"/>
                </a:solidFill>
                <a:latin typeface="Arial"/>
                <a:cs typeface="Arial"/>
              </a:rPr>
              <a:t> </a:t>
            </a:r>
            <a:r>
              <a:rPr sz="2400" b="1" dirty="0">
                <a:solidFill>
                  <a:srgbClr val="FFFFFF"/>
                </a:solidFill>
                <a:latin typeface="Arial"/>
                <a:cs typeface="Arial"/>
              </a:rPr>
              <a:t>penetrating</a:t>
            </a:r>
            <a:r>
              <a:rPr sz="2400" b="1" spc="-50" dirty="0">
                <a:solidFill>
                  <a:srgbClr val="FFFFFF"/>
                </a:solidFill>
                <a:latin typeface="Arial"/>
                <a:cs typeface="Arial"/>
              </a:rPr>
              <a:t> </a:t>
            </a:r>
            <a:r>
              <a:rPr sz="2400" b="1" dirty="0">
                <a:solidFill>
                  <a:srgbClr val="FFFFFF"/>
                </a:solidFill>
                <a:latin typeface="Arial"/>
                <a:cs typeface="Arial"/>
              </a:rPr>
              <a:t>trauma</a:t>
            </a:r>
            <a:r>
              <a:rPr sz="2400" b="1" spc="-45" dirty="0">
                <a:solidFill>
                  <a:srgbClr val="FFFFFF"/>
                </a:solidFill>
                <a:latin typeface="Arial"/>
                <a:cs typeface="Arial"/>
              </a:rPr>
              <a:t> </a:t>
            </a:r>
            <a:r>
              <a:rPr sz="2400" b="1" dirty="0">
                <a:solidFill>
                  <a:srgbClr val="FFFFFF"/>
                </a:solidFill>
                <a:latin typeface="Arial"/>
                <a:cs typeface="Arial"/>
              </a:rPr>
              <a:t>who</a:t>
            </a:r>
            <a:r>
              <a:rPr sz="2400" b="1" spc="-60" dirty="0">
                <a:solidFill>
                  <a:srgbClr val="FFFFFF"/>
                </a:solidFill>
                <a:latin typeface="Arial"/>
                <a:cs typeface="Arial"/>
              </a:rPr>
              <a:t> </a:t>
            </a:r>
            <a:r>
              <a:rPr sz="2400" b="1" dirty="0">
                <a:solidFill>
                  <a:srgbClr val="FFFFFF"/>
                </a:solidFill>
                <a:latin typeface="Arial"/>
                <a:cs typeface="Arial"/>
              </a:rPr>
              <a:t>has</a:t>
            </a:r>
            <a:r>
              <a:rPr sz="2400" b="1" spc="-50" dirty="0">
                <a:solidFill>
                  <a:srgbClr val="FFFFFF"/>
                </a:solidFill>
                <a:latin typeface="Arial"/>
                <a:cs typeface="Arial"/>
              </a:rPr>
              <a:t> </a:t>
            </a:r>
            <a:r>
              <a:rPr sz="2400" b="1" spc="-25" dirty="0">
                <a:solidFill>
                  <a:srgbClr val="FFFFFF"/>
                </a:solidFill>
                <a:latin typeface="Arial"/>
                <a:cs typeface="Arial"/>
              </a:rPr>
              <a:t>no </a:t>
            </a:r>
            <a:r>
              <a:rPr sz="2400" b="1" dirty="0">
                <a:solidFill>
                  <a:srgbClr val="FFFFFF"/>
                </a:solidFill>
                <a:latin typeface="Arial"/>
                <a:cs typeface="Arial"/>
              </a:rPr>
              <a:t>pulse,</a:t>
            </a:r>
            <a:r>
              <a:rPr sz="2400" b="1" spc="-40" dirty="0">
                <a:solidFill>
                  <a:srgbClr val="FFFFFF"/>
                </a:solidFill>
                <a:latin typeface="Arial"/>
                <a:cs typeface="Arial"/>
              </a:rPr>
              <a:t> </a:t>
            </a:r>
            <a:r>
              <a:rPr sz="2400" b="1" dirty="0">
                <a:solidFill>
                  <a:srgbClr val="FFFFFF"/>
                </a:solidFill>
                <a:latin typeface="Arial"/>
                <a:cs typeface="Arial"/>
              </a:rPr>
              <a:t>respirations,</a:t>
            </a:r>
            <a:r>
              <a:rPr sz="2400" b="1" spc="-35" dirty="0">
                <a:solidFill>
                  <a:srgbClr val="FFFFFF"/>
                </a:solidFill>
                <a:latin typeface="Arial"/>
                <a:cs typeface="Arial"/>
              </a:rPr>
              <a:t> </a:t>
            </a:r>
            <a:r>
              <a:rPr sz="2400" b="1" dirty="0">
                <a:solidFill>
                  <a:srgbClr val="FFFFFF"/>
                </a:solidFill>
                <a:latin typeface="Arial"/>
                <a:cs typeface="Arial"/>
              </a:rPr>
              <a:t>or</a:t>
            </a:r>
            <a:r>
              <a:rPr sz="2400" b="1" spc="-40" dirty="0">
                <a:solidFill>
                  <a:srgbClr val="FFFFFF"/>
                </a:solidFill>
                <a:latin typeface="Arial"/>
                <a:cs typeface="Arial"/>
              </a:rPr>
              <a:t> </a:t>
            </a:r>
            <a:r>
              <a:rPr sz="2400" b="1" dirty="0">
                <a:solidFill>
                  <a:srgbClr val="FFFFFF"/>
                </a:solidFill>
                <a:latin typeface="Arial"/>
                <a:cs typeface="Arial"/>
              </a:rPr>
              <a:t>signs</a:t>
            </a:r>
            <a:r>
              <a:rPr sz="2400" b="1" spc="-35" dirty="0">
                <a:solidFill>
                  <a:srgbClr val="FFFFFF"/>
                </a:solidFill>
                <a:latin typeface="Arial"/>
                <a:cs typeface="Arial"/>
              </a:rPr>
              <a:t> </a:t>
            </a:r>
            <a:r>
              <a:rPr sz="2400" b="1" dirty="0">
                <a:solidFill>
                  <a:srgbClr val="FFFFFF"/>
                </a:solidFill>
                <a:latin typeface="Arial"/>
                <a:cs typeface="Arial"/>
              </a:rPr>
              <a:t>of</a:t>
            </a:r>
            <a:r>
              <a:rPr sz="2400" b="1" spc="-45" dirty="0">
                <a:solidFill>
                  <a:srgbClr val="FFFFFF"/>
                </a:solidFill>
                <a:latin typeface="Arial"/>
                <a:cs typeface="Arial"/>
              </a:rPr>
              <a:t> </a:t>
            </a:r>
            <a:r>
              <a:rPr sz="2400" b="1" spc="-10" dirty="0">
                <a:solidFill>
                  <a:srgbClr val="FFFFFF"/>
                </a:solidFill>
                <a:latin typeface="Arial"/>
                <a:cs typeface="Arial"/>
              </a:rPr>
              <a:t>life?</a:t>
            </a:r>
            <a:endParaRPr sz="2400">
              <a:latin typeface="Arial"/>
              <a:cs typeface="Arial"/>
            </a:endParaRPr>
          </a:p>
          <a:p>
            <a:pPr marL="12700" marR="5080">
              <a:lnSpc>
                <a:spcPct val="100000"/>
              </a:lnSpc>
              <a:spcBef>
                <a:spcPts val="1800"/>
              </a:spcBef>
            </a:pPr>
            <a:r>
              <a:rPr sz="2400" b="1" dirty="0">
                <a:solidFill>
                  <a:srgbClr val="FFFFFF"/>
                </a:solidFill>
                <a:latin typeface="Arial"/>
                <a:cs typeface="Arial"/>
              </a:rPr>
              <a:t>When</a:t>
            </a:r>
            <a:r>
              <a:rPr sz="2400" b="1" spc="-45" dirty="0">
                <a:solidFill>
                  <a:srgbClr val="FFFFFF"/>
                </a:solidFill>
                <a:latin typeface="Arial"/>
                <a:cs typeface="Arial"/>
              </a:rPr>
              <a:t> </a:t>
            </a:r>
            <a:r>
              <a:rPr sz="2400" b="1" dirty="0">
                <a:solidFill>
                  <a:srgbClr val="FFFFFF"/>
                </a:solidFill>
                <a:latin typeface="Arial"/>
                <a:cs typeface="Arial"/>
              </a:rPr>
              <a:t>should</a:t>
            </a:r>
            <a:r>
              <a:rPr sz="2400" b="1" spc="-45" dirty="0">
                <a:solidFill>
                  <a:srgbClr val="FFFFFF"/>
                </a:solidFill>
                <a:latin typeface="Arial"/>
                <a:cs typeface="Arial"/>
              </a:rPr>
              <a:t> </a:t>
            </a:r>
            <a:r>
              <a:rPr sz="2400" b="1" dirty="0">
                <a:solidFill>
                  <a:srgbClr val="FFFFFF"/>
                </a:solidFill>
                <a:latin typeface="Arial"/>
                <a:cs typeface="Arial"/>
              </a:rPr>
              <a:t>you</a:t>
            </a:r>
            <a:r>
              <a:rPr sz="2400" b="1" spc="-40" dirty="0">
                <a:solidFill>
                  <a:srgbClr val="FFFFFF"/>
                </a:solidFill>
                <a:latin typeface="Arial"/>
                <a:cs typeface="Arial"/>
              </a:rPr>
              <a:t> </a:t>
            </a:r>
            <a:r>
              <a:rPr sz="2400" b="1" dirty="0">
                <a:solidFill>
                  <a:srgbClr val="FFFFFF"/>
                </a:solidFill>
                <a:latin typeface="Arial"/>
                <a:cs typeface="Arial"/>
              </a:rPr>
              <a:t>perform</a:t>
            </a:r>
            <a:r>
              <a:rPr sz="2400" b="1" spc="-35" dirty="0">
                <a:solidFill>
                  <a:srgbClr val="FFFFFF"/>
                </a:solidFill>
                <a:latin typeface="Arial"/>
                <a:cs typeface="Arial"/>
              </a:rPr>
              <a:t> </a:t>
            </a:r>
            <a:r>
              <a:rPr sz="2400" b="1" dirty="0">
                <a:solidFill>
                  <a:srgbClr val="FFFFFF"/>
                </a:solidFill>
                <a:latin typeface="Arial"/>
                <a:cs typeface="Arial"/>
              </a:rPr>
              <a:t>a</a:t>
            </a:r>
            <a:r>
              <a:rPr sz="2400" b="1" spc="-30" dirty="0">
                <a:solidFill>
                  <a:srgbClr val="FFFFFF"/>
                </a:solidFill>
                <a:latin typeface="Arial"/>
                <a:cs typeface="Arial"/>
              </a:rPr>
              <a:t> </a:t>
            </a:r>
            <a:r>
              <a:rPr sz="2400" b="1" dirty="0">
                <a:solidFill>
                  <a:srgbClr val="FFFFFF"/>
                </a:solidFill>
                <a:latin typeface="Arial"/>
                <a:cs typeface="Arial"/>
              </a:rPr>
              <a:t>bilateral</a:t>
            </a:r>
            <a:r>
              <a:rPr sz="2400" b="1" spc="-35" dirty="0">
                <a:solidFill>
                  <a:srgbClr val="FFFFFF"/>
                </a:solidFill>
                <a:latin typeface="Arial"/>
                <a:cs typeface="Arial"/>
              </a:rPr>
              <a:t> </a:t>
            </a:r>
            <a:r>
              <a:rPr sz="2400" b="1" spc="-10" dirty="0">
                <a:solidFill>
                  <a:srgbClr val="FFFFFF"/>
                </a:solidFill>
                <a:latin typeface="Arial"/>
                <a:cs typeface="Arial"/>
              </a:rPr>
              <a:t>needle </a:t>
            </a:r>
            <a:r>
              <a:rPr sz="2400" b="1" dirty="0">
                <a:solidFill>
                  <a:srgbClr val="FFFFFF"/>
                </a:solidFill>
                <a:latin typeface="Arial"/>
                <a:cs typeface="Arial"/>
              </a:rPr>
              <a:t>decompression</a:t>
            </a:r>
            <a:r>
              <a:rPr sz="2400" b="1" spc="-35" dirty="0">
                <a:solidFill>
                  <a:srgbClr val="FFFFFF"/>
                </a:solidFill>
                <a:latin typeface="Arial"/>
                <a:cs typeface="Arial"/>
              </a:rPr>
              <a:t> </a:t>
            </a:r>
            <a:r>
              <a:rPr sz="2400" b="1" dirty="0">
                <a:solidFill>
                  <a:srgbClr val="FFFFFF"/>
                </a:solidFill>
                <a:latin typeface="Arial"/>
                <a:cs typeface="Arial"/>
              </a:rPr>
              <a:t>of</a:t>
            </a:r>
            <a:r>
              <a:rPr sz="2400" b="1" spc="-55" dirty="0">
                <a:solidFill>
                  <a:srgbClr val="FFFFFF"/>
                </a:solidFill>
                <a:latin typeface="Arial"/>
                <a:cs typeface="Arial"/>
              </a:rPr>
              <a:t> </a:t>
            </a:r>
            <a:r>
              <a:rPr sz="2400" b="1" dirty="0">
                <a:solidFill>
                  <a:srgbClr val="FFFFFF"/>
                </a:solidFill>
                <a:latin typeface="Arial"/>
                <a:cs typeface="Arial"/>
              </a:rPr>
              <a:t>the</a:t>
            </a:r>
            <a:r>
              <a:rPr sz="2400" b="1" spc="-50" dirty="0">
                <a:solidFill>
                  <a:srgbClr val="FFFFFF"/>
                </a:solidFill>
                <a:latin typeface="Arial"/>
                <a:cs typeface="Arial"/>
              </a:rPr>
              <a:t> </a:t>
            </a:r>
            <a:r>
              <a:rPr sz="2400" b="1" spc="-10" dirty="0">
                <a:solidFill>
                  <a:srgbClr val="FFFFFF"/>
                </a:solidFill>
                <a:latin typeface="Arial"/>
                <a:cs typeface="Arial"/>
              </a:rPr>
              <a:t>chest?</a:t>
            </a:r>
            <a:endParaRPr sz="2400">
              <a:latin typeface="Arial"/>
              <a:cs typeface="Arial"/>
            </a:endParaRPr>
          </a:p>
          <a:p>
            <a:pPr marL="12700" marR="341630">
              <a:lnSpc>
                <a:spcPct val="100000"/>
              </a:lnSpc>
              <a:spcBef>
                <a:spcPts val="1800"/>
              </a:spcBef>
            </a:pPr>
            <a:r>
              <a:rPr sz="2400" b="1" dirty="0">
                <a:solidFill>
                  <a:srgbClr val="FFFFFF"/>
                </a:solidFill>
                <a:latin typeface="Arial"/>
                <a:cs typeface="Arial"/>
              </a:rPr>
              <a:t>In</a:t>
            </a:r>
            <a:r>
              <a:rPr sz="2400" b="1" spc="-40" dirty="0">
                <a:solidFill>
                  <a:srgbClr val="FFFFFF"/>
                </a:solidFill>
                <a:latin typeface="Arial"/>
                <a:cs typeface="Arial"/>
              </a:rPr>
              <a:t> </a:t>
            </a:r>
            <a:r>
              <a:rPr sz="2400" b="1" dirty="0">
                <a:solidFill>
                  <a:srgbClr val="FFFFFF"/>
                </a:solidFill>
                <a:latin typeface="Arial"/>
                <a:cs typeface="Arial"/>
              </a:rPr>
              <a:t>what</a:t>
            </a:r>
            <a:r>
              <a:rPr sz="2400" b="1" spc="-40" dirty="0">
                <a:solidFill>
                  <a:srgbClr val="FFFFFF"/>
                </a:solidFill>
                <a:latin typeface="Arial"/>
                <a:cs typeface="Arial"/>
              </a:rPr>
              <a:t> </a:t>
            </a:r>
            <a:r>
              <a:rPr sz="2400" b="1" spc="-10" dirty="0">
                <a:solidFill>
                  <a:srgbClr val="FFFFFF"/>
                </a:solidFill>
                <a:latin typeface="Arial"/>
                <a:cs typeface="Arial"/>
              </a:rPr>
              <a:t>circumstance </a:t>
            </a:r>
            <a:r>
              <a:rPr sz="2400" b="1" dirty="0">
                <a:solidFill>
                  <a:srgbClr val="FFFFFF"/>
                </a:solidFill>
                <a:latin typeface="Arial"/>
                <a:cs typeface="Arial"/>
              </a:rPr>
              <a:t>might</a:t>
            </a:r>
            <a:r>
              <a:rPr sz="2400" b="1" spc="-35" dirty="0">
                <a:solidFill>
                  <a:srgbClr val="FFFFFF"/>
                </a:solidFill>
                <a:latin typeface="Arial"/>
                <a:cs typeface="Arial"/>
              </a:rPr>
              <a:t> </a:t>
            </a:r>
            <a:r>
              <a:rPr sz="2400" b="1" dirty="0">
                <a:solidFill>
                  <a:srgbClr val="FFFFFF"/>
                </a:solidFill>
                <a:latin typeface="Arial"/>
                <a:cs typeface="Arial"/>
              </a:rPr>
              <a:t>you</a:t>
            </a:r>
            <a:r>
              <a:rPr sz="2400" b="1" spc="-35" dirty="0">
                <a:solidFill>
                  <a:srgbClr val="FFFFFF"/>
                </a:solidFill>
                <a:latin typeface="Arial"/>
                <a:cs typeface="Arial"/>
              </a:rPr>
              <a:t> </a:t>
            </a:r>
            <a:r>
              <a:rPr sz="2400" b="1" spc="-10" dirty="0">
                <a:solidFill>
                  <a:srgbClr val="FFFFFF"/>
                </a:solidFill>
                <a:latin typeface="Arial"/>
                <a:cs typeface="Arial"/>
              </a:rPr>
              <a:t>consider </a:t>
            </a:r>
            <a:r>
              <a:rPr sz="2400" b="1" dirty="0">
                <a:solidFill>
                  <a:srgbClr val="FFFFFF"/>
                </a:solidFill>
                <a:latin typeface="Arial"/>
                <a:cs typeface="Arial"/>
              </a:rPr>
              <a:t>CPR</a:t>
            </a:r>
            <a:r>
              <a:rPr sz="2400" b="1" spc="-30" dirty="0">
                <a:solidFill>
                  <a:srgbClr val="FFFFFF"/>
                </a:solidFill>
                <a:latin typeface="Arial"/>
                <a:cs typeface="Arial"/>
              </a:rPr>
              <a:t> </a:t>
            </a:r>
            <a:r>
              <a:rPr sz="2400" b="1" dirty="0">
                <a:solidFill>
                  <a:srgbClr val="FFFFFF"/>
                </a:solidFill>
                <a:latin typeface="Arial"/>
                <a:cs typeface="Arial"/>
              </a:rPr>
              <a:t>in</a:t>
            </a:r>
            <a:r>
              <a:rPr sz="2400" b="1" spc="-35" dirty="0">
                <a:solidFill>
                  <a:srgbClr val="FFFFFF"/>
                </a:solidFill>
                <a:latin typeface="Arial"/>
                <a:cs typeface="Arial"/>
              </a:rPr>
              <a:t> </a:t>
            </a:r>
            <a:r>
              <a:rPr sz="2400" b="1" dirty="0">
                <a:solidFill>
                  <a:srgbClr val="FFFFFF"/>
                </a:solidFill>
                <a:latin typeface="Arial"/>
                <a:cs typeface="Arial"/>
              </a:rPr>
              <a:t>the</a:t>
            </a:r>
            <a:r>
              <a:rPr sz="2400" b="1" spc="-35" dirty="0">
                <a:solidFill>
                  <a:srgbClr val="FFFFFF"/>
                </a:solidFill>
                <a:latin typeface="Arial"/>
                <a:cs typeface="Arial"/>
              </a:rPr>
              <a:t> </a:t>
            </a:r>
            <a:r>
              <a:rPr sz="2400" b="1" dirty="0">
                <a:solidFill>
                  <a:srgbClr val="FFFFFF"/>
                </a:solidFill>
                <a:latin typeface="Arial"/>
                <a:cs typeface="Arial"/>
              </a:rPr>
              <a:t>Tactical</a:t>
            </a:r>
            <a:r>
              <a:rPr sz="2400" b="1" spc="-20" dirty="0">
                <a:solidFill>
                  <a:srgbClr val="FFFFFF"/>
                </a:solidFill>
                <a:latin typeface="Arial"/>
                <a:cs typeface="Arial"/>
              </a:rPr>
              <a:t> </a:t>
            </a:r>
            <a:r>
              <a:rPr sz="2400" b="1" dirty="0">
                <a:solidFill>
                  <a:srgbClr val="FFFFFF"/>
                </a:solidFill>
                <a:latin typeface="Arial"/>
                <a:cs typeface="Arial"/>
              </a:rPr>
              <a:t>Field</a:t>
            </a:r>
            <a:r>
              <a:rPr sz="2400" b="1" spc="-40" dirty="0">
                <a:solidFill>
                  <a:srgbClr val="FFFFFF"/>
                </a:solidFill>
                <a:latin typeface="Arial"/>
                <a:cs typeface="Arial"/>
              </a:rPr>
              <a:t> </a:t>
            </a:r>
            <a:r>
              <a:rPr sz="2400" b="1" dirty="0">
                <a:solidFill>
                  <a:srgbClr val="FFFFFF"/>
                </a:solidFill>
                <a:latin typeface="Arial"/>
                <a:cs typeface="Arial"/>
              </a:rPr>
              <a:t>Care</a:t>
            </a:r>
            <a:r>
              <a:rPr sz="2400" b="1" spc="-20" dirty="0">
                <a:solidFill>
                  <a:srgbClr val="FFFFFF"/>
                </a:solidFill>
                <a:latin typeface="Arial"/>
                <a:cs typeface="Arial"/>
              </a:rPr>
              <a:t> </a:t>
            </a:r>
            <a:r>
              <a:rPr sz="2400" b="1" spc="-10" dirty="0">
                <a:solidFill>
                  <a:srgbClr val="FFFFFF"/>
                </a:solidFill>
                <a:latin typeface="Arial"/>
                <a:cs typeface="Arial"/>
              </a:rPr>
              <a:t>phase?</a:t>
            </a:r>
            <a:endParaRPr sz="2400">
              <a:latin typeface="Arial"/>
              <a:cs typeface="Arial"/>
            </a:endParaRPr>
          </a:p>
        </p:txBody>
      </p:sp>
      <p:pic>
        <p:nvPicPr>
          <p:cNvPr id="7" name="object 7"/>
          <p:cNvPicPr/>
          <p:nvPr/>
        </p:nvPicPr>
        <p:blipFill>
          <a:blip r:embed="rId4" cstate="print"/>
          <a:stretch>
            <a:fillRect/>
          </a:stretch>
        </p:blipFill>
        <p:spPr>
          <a:xfrm>
            <a:off x="2370582" y="1956054"/>
            <a:ext cx="638555" cy="675893"/>
          </a:xfrm>
          <a:prstGeom prst="rect">
            <a:avLst/>
          </a:prstGeom>
        </p:spPr>
      </p:pic>
      <p:pic>
        <p:nvPicPr>
          <p:cNvPr id="8" name="object 8"/>
          <p:cNvPicPr/>
          <p:nvPr/>
        </p:nvPicPr>
        <p:blipFill>
          <a:blip r:embed="rId4" cstate="print"/>
          <a:stretch>
            <a:fillRect/>
          </a:stretch>
        </p:blipFill>
        <p:spPr>
          <a:xfrm>
            <a:off x="2370582" y="3208020"/>
            <a:ext cx="638555" cy="675881"/>
          </a:xfrm>
          <a:prstGeom prst="rect">
            <a:avLst/>
          </a:prstGeom>
        </p:spPr>
      </p:pic>
      <p:pic>
        <p:nvPicPr>
          <p:cNvPr id="9" name="object 9"/>
          <p:cNvPicPr/>
          <p:nvPr/>
        </p:nvPicPr>
        <p:blipFill>
          <a:blip r:embed="rId4" cstate="print"/>
          <a:stretch>
            <a:fillRect/>
          </a:stretch>
        </p:blipFill>
        <p:spPr>
          <a:xfrm>
            <a:off x="2370582" y="4161282"/>
            <a:ext cx="638555" cy="675893"/>
          </a:xfrm>
          <a:prstGeom prst="rect">
            <a:avLst/>
          </a:prstGeom>
        </p:spPr>
      </p:pic>
      <p:sp>
        <p:nvSpPr>
          <p:cNvPr id="11" name="object 11"/>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22</a:t>
            </a:r>
            <a:r>
              <a:rPr spc="310" dirty="0"/>
              <a:t> </a:t>
            </a:r>
            <a:r>
              <a:rPr dirty="0"/>
              <a:t>08</a:t>
            </a:r>
            <a:r>
              <a:rPr spc="10" dirty="0"/>
              <a:t> </a:t>
            </a:r>
            <a:r>
              <a:rPr dirty="0"/>
              <a:t>AUG</a:t>
            </a:r>
            <a:r>
              <a:rPr spc="-5" dirty="0"/>
              <a:t> </a:t>
            </a:r>
            <a:r>
              <a:rPr spc="-25" dirty="0"/>
              <a:t>23</a:t>
            </a:r>
          </a:p>
        </p:txBody>
      </p:sp>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12</a:t>
            </a:fld>
            <a:endParaRPr spc="-25"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2065" rIns="0" bIns="0" rtlCol="0">
            <a:spAutoFit/>
          </a:bodyPr>
          <a:lstStyle/>
          <a:p>
            <a:pPr marL="13335">
              <a:lnSpc>
                <a:spcPct val="100000"/>
              </a:lnSpc>
              <a:spcBef>
                <a:spcPts val="95"/>
              </a:spcBef>
            </a:pPr>
            <a:r>
              <a:rPr dirty="0"/>
              <a:t>Module</a:t>
            </a:r>
            <a:r>
              <a:rPr spc="-55" dirty="0"/>
              <a:t> </a:t>
            </a:r>
            <a:r>
              <a:rPr dirty="0"/>
              <a:t>22:</a:t>
            </a:r>
            <a:r>
              <a:rPr spc="-65" dirty="0"/>
              <a:t> </a:t>
            </a:r>
            <a:r>
              <a:rPr spc="-10" dirty="0"/>
              <a:t>Cardiopulmonary</a:t>
            </a:r>
            <a:r>
              <a:rPr spc="-45" dirty="0"/>
              <a:t> </a:t>
            </a:r>
            <a:r>
              <a:rPr dirty="0"/>
              <a:t>Resuscitation</a:t>
            </a:r>
            <a:r>
              <a:rPr spc="-55" dirty="0"/>
              <a:t> </a:t>
            </a:r>
            <a:r>
              <a:rPr dirty="0"/>
              <a:t>in</a:t>
            </a:r>
            <a:r>
              <a:rPr spc="-65" dirty="0"/>
              <a:t> </a:t>
            </a:r>
            <a:r>
              <a:rPr spc="-25" dirty="0"/>
              <a:t>TFC</a:t>
            </a:r>
          </a:p>
        </p:txBody>
      </p:sp>
      <p:pic>
        <p:nvPicPr>
          <p:cNvPr id="3" name="object 3"/>
          <p:cNvPicPr/>
          <p:nvPr/>
        </p:nvPicPr>
        <p:blipFill>
          <a:blip r:embed="rId2" cstate="print"/>
          <a:stretch>
            <a:fillRect/>
          </a:stretch>
        </p:blipFill>
        <p:spPr>
          <a:xfrm>
            <a:off x="309372" y="255270"/>
            <a:ext cx="1172717" cy="656081"/>
          </a:xfrm>
          <a:prstGeom prst="rect">
            <a:avLst/>
          </a:prstGeom>
        </p:spPr>
      </p:pic>
      <p:sp>
        <p:nvSpPr>
          <p:cNvPr id="4" name="object 4"/>
          <p:cNvSpPr txBox="1"/>
          <p:nvPr/>
        </p:nvSpPr>
        <p:spPr>
          <a:xfrm>
            <a:off x="2695320" y="2915902"/>
            <a:ext cx="6801484" cy="939800"/>
          </a:xfrm>
          <a:prstGeom prst="rect">
            <a:avLst/>
          </a:prstGeom>
        </p:spPr>
        <p:txBody>
          <a:bodyPr vert="horz" wrap="square" lIns="0" tIns="12700" rIns="0" bIns="0" rtlCol="0">
            <a:spAutoFit/>
          </a:bodyPr>
          <a:lstStyle/>
          <a:p>
            <a:pPr marL="12700">
              <a:lnSpc>
                <a:spcPct val="100000"/>
              </a:lnSpc>
              <a:spcBef>
                <a:spcPts val="100"/>
              </a:spcBef>
            </a:pPr>
            <a:r>
              <a:rPr sz="6000" b="1" dirty="0">
                <a:solidFill>
                  <a:srgbClr val="FFFFFF"/>
                </a:solidFill>
                <a:latin typeface="Arial"/>
                <a:cs typeface="Arial"/>
              </a:rPr>
              <a:t>ANY</a:t>
            </a:r>
            <a:r>
              <a:rPr sz="6000" b="1" spc="-125" dirty="0">
                <a:solidFill>
                  <a:srgbClr val="FFFFFF"/>
                </a:solidFill>
                <a:latin typeface="Arial"/>
                <a:cs typeface="Arial"/>
              </a:rPr>
              <a:t> </a:t>
            </a:r>
            <a:r>
              <a:rPr sz="6000" b="1" spc="-10" dirty="0">
                <a:solidFill>
                  <a:srgbClr val="FFFFFF"/>
                </a:solidFill>
                <a:latin typeface="Arial"/>
                <a:cs typeface="Arial"/>
              </a:rPr>
              <a:t>QUESTIONS?</a:t>
            </a:r>
            <a:endParaRPr sz="6000">
              <a:latin typeface="Arial"/>
              <a:cs typeface="Arial"/>
            </a:endParaRPr>
          </a:p>
        </p:txBody>
      </p:sp>
      <p:pic>
        <p:nvPicPr>
          <p:cNvPr id="5" name="object 5"/>
          <p:cNvPicPr/>
          <p:nvPr/>
        </p:nvPicPr>
        <p:blipFill>
          <a:blip r:embed="rId3" cstate="print"/>
          <a:stretch>
            <a:fillRect/>
          </a:stretch>
        </p:blipFill>
        <p:spPr>
          <a:xfrm>
            <a:off x="8596121" y="1441703"/>
            <a:ext cx="1523998" cy="1434845"/>
          </a:xfrm>
          <a:prstGeom prst="rect">
            <a:avLst/>
          </a:prstGeom>
        </p:spPr>
      </p:pic>
      <p:pic>
        <p:nvPicPr>
          <p:cNvPr id="6" name="object 6"/>
          <p:cNvPicPr/>
          <p:nvPr/>
        </p:nvPicPr>
        <p:blipFill>
          <a:blip r:embed="rId4" cstate="print"/>
          <a:stretch>
            <a:fillRect/>
          </a:stretch>
        </p:blipFill>
        <p:spPr>
          <a:xfrm>
            <a:off x="7223759" y="4335018"/>
            <a:ext cx="2514599" cy="1828799"/>
          </a:xfrm>
          <a:prstGeom prst="rect">
            <a:avLst/>
          </a:prstGeom>
        </p:spPr>
      </p:pic>
      <p:grpSp>
        <p:nvGrpSpPr>
          <p:cNvPr id="7" name="object 7"/>
          <p:cNvGrpSpPr/>
          <p:nvPr/>
        </p:nvGrpSpPr>
        <p:grpSpPr>
          <a:xfrm>
            <a:off x="198745" y="1300128"/>
            <a:ext cx="3277870" cy="3007360"/>
            <a:chOff x="198745" y="1300128"/>
            <a:chExt cx="3277870" cy="3007360"/>
          </a:xfrm>
        </p:grpSpPr>
        <p:pic>
          <p:nvPicPr>
            <p:cNvPr id="8" name="object 8"/>
            <p:cNvPicPr/>
            <p:nvPr/>
          </p:nvPicPr>
          <p:blipFill>
            <a:blip r:embed="rId5" cstate="print"/>
            <a:stretch>
              <a:fillRect/>
            </a:stretch>
          </p:blipFill>
          <p:spPr>
            <a:xfrm>
              <a:off x="1329842" y="1300128"/>
              <a:ext cx="2146246" cy="2128871"/>
            </a:xfrm>
            <a:prstGeom prst="rect">
              <a:avLst/>
            </a:prstGeom>
          </p:spPr>
        </p:pic>
        <p:pic>
          <p:nvPicPr>
            <p:cNvPr id="9" name="object 9"/>
            <p:cNvPicPr/>
            <p:nvPr/>
          </p:nvPicPr>
          <p:blipFill>
            <a:blip r:embed="rId6" cstate="print"/>
            <a:stretch>
              <a:fillRect/>
            </a:stretch>
          </p:blipFill>
          <p:spPr>
            <a:xfrm>
              <a:off x="198745" y="2094814"/>
              <a:ext cx="2204208" cy="2212657"/>
            </a:xfrm>
            <a:prstGeom prst="rect">
              <a:avLst/>
            </a:prstGeom>
          </p:spPr>
        </p:pic>
      </p:grpSp>
      <p:sp>
        <p:nvSpPr>
          <p:cNvPr id="10" name="object 10"/>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22</a:t>
            </a:r>
            <a:r>
              <a:rPr spc="310" dirty="0"/>
              <a:t> </a:t>
            </a:r>
            <a:r>
              <a:rPr dirty="0"/>
              <a:t>08</a:t>
            </a:r>
            <a:r>
              <a:rPr spc="10" dirty="0"/>
              <a:t> </a:t>
            </a:r>
            <a:r>
              <a:rPr dirty="0"/>
              <a:t>AUG</a:t>
            </a:r>
            <a:r>
              <a:rPr spc="-5" dirty="0"/>
              <a:t> </a:t>
            </a:r>
            <a:r>
              <a:rPr spc="-25" dirty="0"/>
              <a:t>23</a:t>
            </a: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13</a:t>
            </a:fld>
            <a:endParaRPr spc="-25"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037490" y="289778"/>
            <a:ext cx="611822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756F6F"/>
                </a:solidFill>
                <a:latin typeface="Arial"/>
                <a:cs typeface="Arial"/>
              </a:rPr>
              <a:t>Module</a:t>
            </a:r>
            <a:r>
              <a:rPr sz="2000" b="1" spc="-55" dirty="0">
                <a:solidFill>
                  <a:srgbClr val="756F6F"/>
                </a:solidFill>
                <a:latin typeface="Arial"/>
                <a:cs typeface="Arial"/>
              </a:rPr>
              <a:t> </a:t>
            </a:r>
            <a:r>
              <a:rPr sz="2000" b="1" dirty="0">
                <a:solidFill>
                  <a:srgbClr val="756F6F"/>
                </a:solidFill>
                <a:latin typeface="Arial"/>
                <a:cs typeface="Arial"/>
              </a:rPr>
              <a:t>22:</a:t>
            </a:r>
            <a:r>
              <a:rPr sz="2000" b="1" spc="-65" dirty="0">
                <a:solidFill>
                  <a:srgbClr val="756F6F"/>
                </a:solidFill>
                <a:latin typeface="Arial"/>
                <a:cs typeface="Arial"/>
              </a:rPr>
              <a:t> </a:t>
            </a:r>
            <a:r>
              <a:rPr sz="2000" b="1" spc="-10" dirty="0">
                <a:solidFill>
                  <a:srgbClr val="756F6F"/>
                </a:solidFill>
                <a:latin typeface="Arial"/>
                <a:cs typeface="Arial"/>
              </a:rPr>
              <a:t>Cardiopulmonary</a:t>
            </a:r>
            <a:r>
              <a:rPr sz="2000" b="1" spc="-45" dirty="0">
                <a:solidFill>
                  <a:srgbClr val="756F6F"/>
                </a:solidFill>
                <a:latin typeface="Arial"/>
                <a:cs typeface="Arial"/>
              </a:rPr>
              <a:t> </a:t>
            </a:r>
            <a:r>
              <a:rPr sz="2000" b="1" dirty="0">
                <a:solidFill>
                  <a:srgbClr val="756F6F"/>
                </a:solidFill>
                <a:latin typeface="Arial"/>
                <a:cs typeface="Arial"/>
              </a:rPr>
              <a:t>Resuscitation</a:t>
            </a:r>
            <a:r>
              <a:rPr sz="2000" b="1" spc="-55" dirty="0">
                <a:solidFill>
                  <a:srgbClr val="756F6F"/>
                </a:solidFill>
                <a:latin typeface="Arial"/>
                <a:cs typeface="Arial"/>
              </a:rPr>
              <a:t> </a:t>
            </a:r>
            <a:r>
              <a:rPr sz="2000" b="1" dirty="0">
                <a:solidFill>
                  <a:srgbClr val="756F6F"/>
                </a:solidFill>
                <a:latin typeface="Arial"/>
                <a:cs typeface="Arial"/>
              </a:rPr>
              <a:t>in</a:t>
            </a:r>
            <a:r>
              <a:rPr sz="2000" b="1" spc="-65" dirty="0">
                <a:solidFill>
                  <a:srgbClr val="756F6F"/>
                </a:solidFill>
                <a:latin typeface="Arial"/>
                <a:cs typeface="Arial"/>
              </a:rPr>
              <a:t> </a:t>
            </a:r>
            <a:r>
              <a:rPr sz="2000" b="1" spc="-25" dirty="0">
                <a:solidFill>
                  <a:srgbClr val="756F6F"/>
                </a:solidFill>
                <a:latin typeface="Arial"/>
                <a:cs typeface="Arial"/>
              </a:rPr>
              <a:t>TFC</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grpSp>
        <p:nvGrpSpPr>
          <p:cNvPr id="4" name="object 4"/>
          <p:cNvGrpSpPr/>
          <p:nvPr/>
        </p:nvGrpSpPr>
        <p:grpSpPr>
          <a:xfrm>
            <a:off x="647700" y="1779775"/>
            <a:ext cx="5946140" cy="4467225"/>
            <a:chOff x="647700" y="1779775"/>
            <a:chExt cx="5946140" cy="4467225"/>
          </a:xfrm>
        </p:grpSpPr>
        <p:pic>
          <p:nvPicPr>
            <p:cNvPr id="5" name="object 5"/>
            <p:cNvPicPr/>
            <p:nvPr/>
          </p:nvPicPr>
          <p:blipFill>
            <a:blip r:embed="rId4" cstate="print"/>
            <a:stretch>
              <a:fillRect/>
            </a:stretch>
          </p:blipFill>
          <p:spPr>
            <a:xfrm>
              <a:off x="647700" y="1779775"/>
              <a:ext cx="5945873" cy="4466882"/>
            </a:xfrm>
            <a:prstGeom prst="rect">
              <a:avLst/>
            </a:prstGeom>
          </p:spPr>
        </p:pic>
        <p:sp>
          <p:nvSpPr>
            <p:cNvPr id="6" name="object 6"/>
            <p:cNvSpPr/>
            <p:nvPr/>
          </p:nvSpPr>
          <p:spPr>
            <a:xfrm>
              <a:off x="3786366" y="4936877"/>
              <a:ext cx="1543050" cy="485140"/>
            </a:xfrm>
            <a:custGeom>
              <a:avLst/>
              <a:gdLst/>
              <a:ahLst/>
              <a:cxnLst/>
              <a:rect l="l" t="t" r="r" b="b"/>
              <a:pathLst>
                <a:path w="1543050" h="485139">
                  <a:moveTo>
                    <a:pt x="38912" y="0"/>
                  </a:moveTo>
                  <a:lnTo>
                    <a:pt x="0" y="258660"/>
                  </a:lnTo>
                  <a:lnTo>
                    <a:pt x="1503794" y="484860"/>
                  </a:lnTo>
                  <a:lnTo>
                    <a:pt x="1542707" y="226199"/>
                  </a:lnTo>
                  <a:lnTo>
                    <a:pt x="38912" y="0"/>
                  </a:lnTo>
                  <a:close/>
                </a:path>
              </a:pathLst>
            </a:custGeom>
            <a:solidFill>
              <a:srgbClr val="000000"/>
            </a:solidFill>
          </p:spPr>
          <p:txBody>
            <a:bodyPr wrap="square" lIns="0" tIns="0" rIns="0" bIns="0" rtlCol="0"/>
            <a:lstStyle/>
            <a:p>
              <a:endParaRPr/>
            </a:p>
          </p:txBody>
        </p:sp>
        <p:sp>
          <p:nvSpPr>
            <p:cNvPr id="7" name="object 7"/>
            <p:cNvSpPr/>
            <p:nvPr/>
          </p:nvSpPr>
          <p:spPr>
            <a:xfrm>
              <a:off x="3924864" y="5040191"/>
              <a:ext cx="1267460" cy="283845"/>
            </a:xfrm>
            <a:custGeom>
              <a:avLst/>
              <a:gdLst/>
              <a:ahLst/>
              <a:cxnLst/>
              <a:rect l="l" t="t" r="r" b="b"/>
              <a:pathLst>
                <a:path w="1267460" h="283845">
                  <a:moveTo>
                    <a:pt x="44865" y="0"/>
                  </a:moveTo>
                  <a:lnTo>
                    <a:pt x="7336" y="24184"/>
                  </a:lnTo>
                  <a:lnTo>
                    <a:pt x="0" y="56750"/>
                  </a:lnTo>
                  <a:lnTo>
                    <a:pt x="897" y="66906"/>
                  </a:lnTo>
                  <a:lnTo>
                    <a:pt x="29030" y="100269"/>
                  </a:lnTo>
                  <a:lnTo>
                    <a:pt x="45968" y="103177"/>
                  </a:lnTo>
                  <a:lnTo>
                    <a:pt x="53094" y="102747"/>
                  </a:lnTo>
                  <a:lnTo>
                    <a:pt x="78763" y="86251"/>
                  </a:lnTo>
                  <a:lnTo>
                    <a:pt x="45954" y="86251"/>
                  </a:lnTo>
                  <a:lnTo>
                    <a:pt x="33470" y="84384"/>
                  </a:lnTo>
                  <a:lnTo>
                    <a:pt x="20734" y="55950"/>
                  </a:lnTo>
                  <a:lnTo>
                    <a:pt x="21620" y="47198"/>
                  </a:lnTo>
                  <a:lnTo>
                    <a:pt x="43972" y="16414"/>
                  </a:lnTo>
                  <a:lnTo>
                    <a:pt x="83192" y="16414"/>
                  </a:lnTo>
                  <a:lnTo>
                    <a:pt x="82682" y="15766"/>
                  </a:lnTo>
                  <a:lnTo>
                    <a:pt x="77300" y="10168"/>
                  </a:lnTo>
                  <a:lnTo>
                    <a:pt x="70869" y="5777"/>
                  </a:lnTo>
                  <a:lnTo>
                    <a:pt x="63389" y="2596"/>
                  </a:lnTo>
                  <a:lnTo>
                    <a:pt x="54856" y="628"/>
                  </a:lnTo>
                  <a:lnTo>
                    <a:pt x="44865" y="0"/>
                  </a:lnTo>
                  <a:close/>
                </a:path>
                <a:path w="1267460" h="283845">
                  <a:moveTo>
                    <a:pt x="65689" y="67811"/>
                  </a:moveTo>
                  <a:lnTo>
                    <a:pt x="62946" y="74783"/>
                  </a:lnTo>
                  <a:lnTo>
                    <a:pt x="59403" y="79672"/>
                  </a:lnTo>
                  <a:lnTo>
                    <a:pt x="50767" y="85260"/>
                  </a:lnTo>
                  <a:lnTo>
                    <a:pt x="45954" y="86251"/>
                  </a:lnTo>
                  <a:lnTo>
                    <a:pt x="78763" y="86251"/>
                  </a:lnTo>
                  <a:lnTo>
                    <a:pt x="80363" y="84015"/>
                  </a:lnTo>
                  <a:lnTo>
                    <a:pt x="84092" y="76840"/>
                  </a:lnTo>
                  <a:lnTo>
                    <a:pt x="65689" y="67811"/>
                  </a:lnTo>
                  <a:close/>
                </a:path>
                <a:path w="1267460" h="283845">
                  <a:moveTo>
                    <a:pt x="83192" y="16414"/>
                  </a:moveTo>
                  <a:lnTo>
                    <a:pt x="43972" y="16414"/>
                  </a:lnTo>
                  <a:lnTo>
                    <a:pt x="56584" y="18306"/>
                  </a:lnTo>
                  <a:lnTo>
                    <a:pt x="60863" y="20465"/>
                  </a:lnTo>
                  <a:lnTo>
                    <a:pt x="67379" y="27513"/>
                  </a:lnTo>
                  <a:lnTo>
                    <a:pt x="69207" y="31920"/>
                  </a:lnTo>
                  <a:lnTo>
                    <a:pt x="69601" y="37204"/>
                  </a:lnTo>
                  <a:lnTo>
                    <a:pt x="90035" y="35464"/>
                  </a:lnTo>
                  <a:lnTo>
                    <a:pt x="88981" y="27221"/>
                  </a:lnTo>
                  <a:lnTo>
                    <a:pt x="86530" y="20655"/>
                  </a:lnTo>
                  <a:lnTo>
                    <a:pt x="83192" y="16414"/>
                  </a:lnTo>
                  <a:close/>
                </a:path>
                <a:path w="1267460" h="283845">
                  <a:moveTo>
                    <a:pt x="111257" y="10838"/>
                  </a:moveTo>
                  <a:lnTo>
                    <a:pt x="103332" y="63493"/>
                  </a:lnTo>
                  <a:lnTo>
                    <a:pt x="101482" y="87635"/>
                  </a:lnTo>
                  <a:lnTo>
                    <a:pt x="101583" y="89623"/>
                  </a:lnTo>
                  <a:lnTo>
                    <a:pt x="144493" y="118496"/>
                  </a:lnTo>
                  <a:lnTo>
                    <a:pt x="150970" y="118458"/>
                  </a:lnTo>
                  <a:lnTo>
                    <a:pt x="176133" y="101046"/>
                  </a:lnTo>
                  <a:lnTo>
                    <a:pt x="144302" y="101046"/>
                  </a:lnTo>
                  <a:lnTo>
                    <a:pt x="133076" y="99357"/>
                  </a:lnTo>
                  <a:lnTo>
                    <a:pt x="121290" y="81311"/>
                  </a:lnTo>
                  <a:lnTo>
                    <a:pt x="121862" y="75773"/>
                  </a:lnTo>
                  <a:lnTo>
                    <a:pt x="131183" y="13836"/>
                  </a:lnTo>
                  <a:lnTo>
                    <a:pt x="111257" y="10838"/>
                  </a:lnTo>
                  <a:close/>
                </a:path>
                <a:path w="1267460" h="283845">
                  <a:moveTo>
                    <a:pt x="170033" y="19678"/>
                  </a:moveTo>
                  <a:lnTo>
                    <a:pt x="160647" y="82098"/>
                  </a:lnTo>
                  <a:lnTo>
                    <a:pt x="144302" y="101046"/>
                  </a:lnTo>
                  <a:lnTo>
                    <a:pt x="176133" y="101046"/>
                  </a:lnTo>
                  <a:lnTo>
                    <a:pt x="189959" y="22675"/>
                  </a:lnTo>
                  <a:lnTo>
                    <a:pt x="170033" y="19678"/>
                  </a:lnTo>
                  <a:close/>
                </a:path>
                <a:path w="1267460" h="283845">
                  <a:moveTo>
                    <a:pt x="274155" y="86327"/>
                  </a:moveTo>
                  <a:lnTo>
                    <a:pt x="222204" y="86327"/>
                  </a:lnTo>
                  <a:lnTo>
                    <a:pt x="230815" y="87623"/>
                  </a:lnTo>
                  <a:lnTo>
                    <a:pt x="234104" y="88499"/>
                  </a:lnTo>
                  <a:lnTo>
                    <a:pt x="249801" y="110648"/>
                  </a:lnTo>
                  <a:lnTo>
                    <a:pt x="260977" y="134295"/>
                  </a:lnTo>
                  <a:lnTo>
                    <a:pt x="284815" y="137889"/>
                  </a:lnTo>
                  <a:lnTo>
                    <a:pt x="275659" y="116820"/>
                  </a:lnTo>
                  <a:lnTo>
                    <a:pt x="272052" y="108425"/>
                  </a:lnTo>
                  <a:lnTo>
                    <a:pt x="269080" y="102507"/>
                  </a:lnTo>
                  <a:lnTo>
                    <a:pt x="264368" y="95649"/>
                  </a:lnTo>
                  <a:lnTo>
                    <a:pt x="261231" y="92360"/>
                  </a:lnTo>
                  <a:lnTo>
                    <a:pt x="257294" y="89197"/>
                  </a:lnTo>
                  <a:lnTo>
                    <a:pt x="266317" y="89197"/>
                  </a:lnTo>
                  <a:lnTo>
                    <a:pt x="273119" y="87178"/>
                  </a:lnTo>
                  <a:lnTo>
                    <a:pt x="274155" y="86327"/>
                  </a:lnTo>
                  <a:close/>
                </a:path>
                <a:path w="1267460" h="283845">
                  <a:moveTo>
                    <a:pt x="210914" y="25824"/>
                  </a:moveTo>
                  <a:lnTo>
                    <a:pt x="196068" y="124541"/>
                  </a:lnTo>
                  <a:lnTo>
                    <a:pt x="216007" y="127539"/>
                  </a:lnTo>
                  <a:lnTo>
                    <a:pt x="222204" y="86327"/>
                  </a:lnTo>
                  <a:lnTo>
                    <a:pt x="274155" y="86327"/>
                  </a:lnTo>
                  <a:lnTo>
                    <a:pt x="283279" y="78834"/>
                  </a:lnTo>
                  <a:lnTo>
                    <a:pt x="285485" y="74719"/>
                  </a:lnTo>
                  <a:lnTo>
                    <a:pt x="254907" y="74719"/>
                  </a:lnTo>
                  <a:lnTo>
                    <a:pt x="248874" y="74224"/>
                  </a:lnTo>
                  <a:lnTo>
                    <a:pt x="224566" y="70566"/>
                  </a:lnTo>
                  <a:lnTo>
                    <a:pt x="228338" y="45522"/>
                  </a:lnTo>
                  <a:lnTo>
                    <a:pt x="283789" y="45522"/>
                  </a:lnTo>
                  <a:lnTo>
                    <a:pt x="283329" y="44481"/>
                  </a:lnTo>
                  <a:lnTo>
                    <a:pt x="279977" y="40747"/>
                  </a:lnTo>
                  <a:lnTo>
                    <a:pt x="270947" y="35768"/>
                  </a:lnTo>
                  <a:lnTo>
                    <a:pt x="263416" y="33724"/>
                  </a:lnTo>
                  <a:lnTo>
                    <a:pt x="210914" y="25824"/>
                  </a:lnTo>
                  <a:close/>
                </a:path>
                <a:path w="1267460" h="283845">
                  <a:moveTo>
                    <a:pt x="266317" y="89197"/>
                  </a:moveTo>
                  <a:lnTo>
                    <a:pt x="257294" y="89197"/>
                  </a:lnTo>
                  <a:lnTo>
                    <a:pt x="266146" y="89248"/>
                  </a:lnTo>
                  <a:lnTo>
                    <a:pt x="266317" y="89197"/>
                  </a:lnTo>
                  <a:close/>
                </a:path>
                <a:path w="1267460" h="283845">
                  <a:moveTo>
                    <a:pt x="283789" y="45522"/>
                  </a:moveTo>
                  <a:lnTo>
                    <a:pt x="228338" y="45522"/>
                  </a:lnTo>
                  <a:lnTo>
                    <a:pt x="251973" y="49078"/>
                  </a:lnTo>
                  <a:lnTo>
                    <a:pt x="256799" y="49916"/>
                  </a:lnTo>
                  <a:lnTo>
                    <a:pt x="267251" y="60508"/>
                  </a:lnTo>
                  <a:lnTo>
                    <a:pt x="266311" y="66795"/>
                  </a:lnTo>
                  <a:lnTo>
                    <a:pt x="265270" y="69169"/>
                  </a:lnTo>
                  <a:lnTo>
                    <a:pt x="261981" y="72713"/>
                  </a:lnTo>
                  <a:lnTo>
                    <a:pt x="259911" y="73818"/>
                  </a:lnTo>
                  <a:lnTo>
                    <a:pt x="254907" y="74719"/>
                  </a:lnTo>
                  <a:lnTo>
                    <a:pt x="285485" y="74719"/>
                  </a:lnTo>
                  <a:lnTo>
                    <a:pt x="286377" y="73056"/>
                  </a:lnTo>
                  <a:lnTo>
                    <a:pt x="288359" y="59810"/>
                  </a:lnTo>
                  <a:lnTo>
                    <a:pt x="287711" y="54412"/>
                  </a:lnTo>
                  <a:lnTo>
                    <a:pt x="283789" y="45522"/>
                  </a:lnTo>
                  <a:close/>
                </a:path>
                <a:path w="1267460" h="283845">
                  <a:moveTo>
                    <a:pt x="373623" y="101288"/>
                  </a:moveTo>
                  <a:lnTo>
                    <a:pt x="321671" y="101288"/>
                  </a:lnTo>
                  <a:lnTo>
                    <a:pt x="330281" y="102583"/>
                  </a:lnTo>
                  <a:lnTo>
                    <a:pt x="333571" y="103459"/>
                  </a:lnTo>
                  <a:lnTo>
                    <a:pt x="349268" y="125621"/>
                  </a:lnTo>
                  <a:lnTo>
                    <a:pt x="360444" y="149256"/>
                  </a:lnTo>
                  <a:lnTo>
                    <a:pt x="384282" y="152850"/>
                  </a:lnTo>
                  <a:lnTo>
                    <a:pt x="375125" y="131780"/>
                  </a:lnTo>
                  <a:lnTo>
                    <a:pt x="371518" y="123386"/>
                  </a:lnTo>
                  <a:lnTo>
                    <a:pt x="368546" y="117480"/>
                  </a:lnTo>
                  <a:lnTo>
                    <a:pt x="363835" y="110610"/>
                  </a:lnTo>
                  <a:lnTo>
                    <a:pt x="360698" y="107320"/>
                  </a:lnTo>
                  <a:lnTo>
                    <a:pt x="356761" y="104158"/>
                  </a:lnTo>
                  <a:lnTo>
                    <a:pt x="365784" y="104158"/>
                  </a:lnTo>
                  <a:lnTo>
                    <a:pt x="372585" y="102139"/>
                  </a:lnTo>
                  <a:lnTo>
                    <a:pt x="373623" y="101288"/>
                  </a:lnTo>
                  <a:close/>
                </a:path>
                <a:path w="1267460" h="283845">
                  <a:moveTo>
                    <a:pt x="310380" y="40785"/>
                  </a:moveTo>
                  <a:lnTo>
                    <a:pt x="295534" y="139502"/>
                  </a:lnTo>
                  <a:lnTo>
                    <a:pt x="315460" y="142499"/>
                  </a:lnTo>
                  <a:lnTo>
                    <a:pt x="321671" y="101288"/>
                  </a:lnTo>
                  <a:lnTo>
                    <a:pt x="373623" y="101288"/>
                  </a:lnTo>
                  <a:lnTo>
                    <a:pt x="382745" y="93807"/>
                  </a:lnTo>
                  <a:lnTo>
                    <a:pt x="384944" y="89680"/>
                  </a:lnTo>
                  <a:lnTo>
                    <a:pt x="354373" y="89680"/>
                  </a:lnTo>
                  <a:lnTo>
                    <a:pt x="348341" y="89185"/>
                  </a:lnTo>
                  <a:lnTo>
                    <a:pt x="324033" y="85527"/>
                  </a:lnTo>
                  <a:lnTo>
                    <a:pt x="327805" y="60483"/>
                  </a:lnTo>
                  <a:lnTo>
                    <a:pt x="383255" y="60483"/>
                  </a:lnTo>
                  <a:lnTo>
                    <a:pt x="382796" y="59441"/>
                  </a:lnTo>
                  <a:lnTo>
                    <a:pt x="379443" y="55707"/>
                  </a:lnTo>
                  <a:lnTo>
                    <a:pt x="370413" y="50729"/>
                  </a:lnTo>
                  <a:lnTo>
                    <a:pt x="362882" y="48684"/>
                  </a:lnTo>
                  <a:lnTo>
                    <a:pt x="310380" y="40785"/>
                  </a:lnTo>
                  <a:close/>
                </a:path>
                <a:path w="1267460" h="283845">
                  <a:moveTo>
                    <a:pt x="365784" y="104158"/>
                  </a:moveTo>
                  <a:lnTo>
                    <a:pt x="356761" y="104158"/>
                  </a:lnTo>
                  <a:lnTo>
                    <a:pt x="365613" y="104209"/>
                  </a:lnTo>
                  <a:lnTo>
                    <a:pt x="365784" y="104158"/>
                  </a:lnTo>
                  <a:close/>
                </a:path>
                <a:path w="1267460" h="283845">
                  <a:moveTo>
                    <a:pt x="383255" y="60483"/>
                  </a:moveTo>
                  <a:lnTo>
                    <a:pt x="327805" y="60483"/>
                  </a:lnTo>
                  <a:lnTo>
                    <a:pt x="351439" y="64039"/>
                  </a:lnTo>
                  <a:lnTo>
                    <a:pt x="356265" y="64877"/>
                  </a:lnTo>
                  <a:lnTo>
                    <a:pt x="366718" y="75481"/>
                  </a:lnTo>
                  <a:lnTo>
                    <a:pt x="365778" y="81755"/>
                  </a:lnTo>
                  <a:lnTo>
                    <a:pt x="364736" y="84130"/>
                  </a:lnTo>
                  <a:lnTo>
                    <a:pt x="361447" y="87673"/>
                  </a:lnTo>
                  <a:lnTo>
                    <a:pt x="359377" y="88778"/>
                  </a:lnTo>
                  <a:lnTo>
                    <a:pt x="354373" y="89680"/>
                  </a:lnTo>
                  <a:lnTo>
                    <a:pt x="384944" y="89680"/>
                  </a:lnTo>
                  <a:lnTo>
                    <a:pt x="385831" y="88016"/>
                  </a:lnTo>
                  <a:lnTo>
                    <a:pt x="387825" y="74770"/>
                  </a:lnTo>
                  <a:lnTo>
                    <a:pt x="387177" y="69373"/>
                  </a:lnTo>
                  <a:lnTo>
                    <a:pt x="383255" y="60483"/>
                  </a:lnTo>
                  <a:close/>
                </a:path>
                <a:path w="1267460" h="283845">
                  <a:moveTo>
                    <a:pt x="410533" y="55860"/>
                  </a:moveTo>
                  <a:lnTo>
                    <a:pt x="395686" y="154564"/>
                  </a:lnTo>
                  <a:lnTo>
                    <a:pt x="470756" y="165855"/>
                  </a:lnTo>
                  <a:lnTo>
                    <a:pt x="473258" y="149230"/>
                  </a:lnTo>
                  <a:lnTo>
                    <a:pt x="418114" y="140924"/>
                  </a:lnTo>
                  <a:lnTo>
                    <a:pt x="422166" y="114064"/>
                  </a:lnTo>
                  <a:lnTo>
                    <a:pt x="472842" y="114064"/>
                  </a:lnTo>
                  <a:lnTo>
                    <a:pt x="474223" y="104882"/>
                  </a:lnTo>
                  <a:lnTo>
                    <a:pt x="424668" y="97440"/>
                  </a:lnTo>
                  <a:lnTo>
                    <a:pt x="427957" y="75545"/>
                  </a:lnTo>
                  <a:lnTo>
                    <a:pt x="482415" y="75545"/>
                  </a:lnTo>
                  <a:lnTo>
                    <a:pt x="483723" y="66858"/>
                  </a:lnTo>
                  <a:lnTo>
                    <a:pt x="410533" y="55860"/>
                  </a:lnTo>
                  <a:close/>
                </a:path>
                <a:path w="1267460" h="283845">
                  <a:moveTo>
                    <a:pt x="472842" y="114064"/>
                  </a:moveTo>
                  <a:lnTo>
                    <a:pt x="422166" y="114064"/>
                  </a:lnTo>
                  <a:lnTo>
                    <a:pt x="471721" y="121519"/>
                  </a:lnTo>
                  <a:lnTo>
                    <a:pt x="472842" y="114064"/>
                  </a:lnTo>
                  <a:close/>
                </a:path>
                <a:path w="1267460" h="283845">
                  <a:moveTo>
                    <a:pt x="482415" y="75545"/>
                  </a:moveTo>
                  <a:lnTo>
                    <a:pt x="427957" y="75545"/>
                  </a:lnTo>
                  <a:lnTo>
                    <a:pt x="481208" y="83559"/>
                  </a:lnTo>
                  <a:lnTo>
                    <a:pt x="482415" y="75545"/>
                  </a:lnTo>
                  <a:close/>
                </a:path>
                <a:path w="1267460" h="283845">
                  <a:moveTo>
                    <a:pt x="537298" y="106952"/>
                  </a:moveTo>
                  <a:lnTo>
                    <a:pt x="516768" y="106952"/>
                  </a:lnTo>
                  <a:lnTo>
                    <a:pt x="546880" y="177310"/>
                  </a:lnTo>
                  <a:lnTo>
                    <a:pt x="566882" y="180320"/>
                  </a:lnTo>
                  <a:lnTo>
                    <a:pt x="572234" y="144734"/>
                  </a:lnTo>
                  <a:lnTo>
                    <a:pt x="553293" y="144734"/>
                  </a:lnTo>
                  <a:lnTo>
                    <a:pt x="537298" y="106952"/>
                  </a:lnTo>
                  <a:close/>
                </a:path>
                <a:path w="1267460" h="283845">
                  <a:moveTo>
                    <a:pt x="503420" y="69830"/>
                  </a:moveTo>
                  <a:lnTo>
                    <a:pt x="488574" y="168534"/>
                  </a:lnTo>
                  <a:lnTo>
                    <a:pt x="507091" y="171316"/>
                  </a:lnTo>
                  <a:lnTo>
                    <a:pt x="516768" y="106952"/>
                  </a:lnTo>
                  <a:lnTo>
                    <a:pt x="537298" y="106952"/>
                  </a:lnTo>
                  <a:lnTo>
                    <a:pt x="522813" y="72738"/>
                  </a:lnTo>
                  <a:lnTo>
                    <a:pt x="503420" y="69830"/>
                  </a:lnTo>
                  <a:close/>
                </a:path>
                <a:path w="1267460" h="283845">
                  <a:moveTo>
                    <a:pt x="563212" y="78821"/>
                  </a:moveTo>
                  <a:lnTo>
                    <a:pt x="553293" y="144734"/>
                  </a:lnTo>
                  <a:lnTo>
                    <a:pt x="572234" y="144734"/>
                  </a:lnTo>
                  <a:lnTo>
                    <a:pt x="581729" y="81603"/>
                  </a:lnTo>
                  <a:lnTo>
                    <a:pt x="563212" y="78821"/>
                  </a:lnTo>
                  <a:close/>
                </a:path>
                <a:path w="1267460" h="283845">
                  <a:moveTo>
                    <a:pt x="596372" y="83813"/>
                  </a:moveTo>
                  <a:lnTo>
                    <a:pt x="593857" y="100500"/>
                  </a:lnTo>
                  <a:lnTo>
                    <a:pt x="623143" y="104907"/>
                  </a:lnTo>
                  <a:lnTo>
                    <a:pt x="610812" y="186924"/>
                  </a:lnTo>
                  <a:lnTo>
                    <a:pt x="630738" y="189921"/>
                  </a:lnTo>
                  <a:lnTo>
                    <a:pt x="643070" y="107904"/>
                  </a:lnTo>
                  <a:lnTo>
                    <a:pt x="672956" y="107904"/>
                  </a:lnTo>
                  <a:lnTo>
                    <a:pt x="674807" y="95611"/>
                  </a:lnTo>
                  <a:lnTo>
                    <a:pt x="596372" y="83813"/>
                  </a:lnTo>
                  <a:close/>
                </a:path>
                <a:path w="1267460" h="283845">
                  <a:moveTo>
                    <a:pt x="672956" y="107904"/>
                  </a:moveTo>
                  <a:lnTo>
                    <a:pt x="643070" y="107904"/>
                  </a:lnTo>
                  <a:lnTo>
                    <a:pt x="672292" y="112311"/>
                  </a:lnTo>
                  <a:lnTo>
                    <a:pt x="672956" y="107904"/>
                  </a:lnTo>
                  <a:close/>
                </a:path>
                <a:path w="1267460" h="283845">
                  <a:moveTo>
                    <a:pt x="729277" y="103802"/>
                  </a:moveTo>
                  <a:lnTo>
                    <a:pt x="714431" y="202507"/>
                  </a:lnTo>
                  <a:lnTo>
                    <a:pt x="789501" y="213797"/>
                  </a:lnTo>
                  <a:lnTo>
                    <a:pt x="792002" y="197173"/>
                  </a:lnTo>
                  <a:lnTo>
                    <a:pt x="736859" y="188880"/>
                  </a:lnTo>
                  <a:lnTo>
                    <a:pt x="740898" y="162006"/>
                  </a:lnTo>
                  <a:lnTo>
                    <a:pt x="791575" y="162006"/>
                  </a:lnTo>
                  <a:lnTo>
                    <a:pt x="792955" y="152837"/>
                  </a:lnTo>
                  <a:lnTo>
                    <a:pt x="743400" y="145382"/>
                  </a:lnTo>
                  <a:lnTo>
                    <a:pt x="746689" y="123500"/>
                  </a:lnTo>
                  <a:lnTo>
                    <a:pt x="801159" y="123500"/>
                  </a:lnTo>
                  <a:lnTo>
                    <a:pt x="802467" y="114813"/>
                  </a:lnTo>
                  <a:lnTo>
                    <a:pt x="729277" y="103802"/>
                  </a:lnTo>
                  <a:close/>
                </a:path>
                <a:path w="1267460" h="283845">
                  <a:moveTo>
                    <a:pt x="791575" y="162006"/>
                  </a:moveTo>
                  <a:lnTo>
                    <a:pt x="740898" y="162006"/>
                  </a:lnTo>
                  <a:lnTo>
                    <a:pt x="790453" y="169461"/>
                  </a:lnTo>
                  <a:lnTo>
                    <a:pt x="791575" y="162006"/>
                  </a:lnTo>
                  <a:close/>
                </a:path>
                <a:path w="1267460" h="283845">
                  <a:moveTo>
                    <a:pt x="801159" y="123500"/>
                  </a:moveTo>
                  <a:lnTo>
                    <a:pt x="746689" y="123500"/>
                  </a:lnTo>
                  <a:lnTo>
                    <a:pt x="799953" y="131514"/>
                  </a:lnTo>
                  <a:lnTo>
                    <a:pt x="801159" y="123500"/>
                  </a:lnTo>
                  <a:close/>
                </a:path>
                <a:path w="1267460" h="283845">
                  <a:moveTo>
                    <a:pt x="821136" y="117620"/>
                  </a:moveTo>
                  <a:lnTo>
                    <a:pt x="806290" y="216324"/>
                  </a:lnTo>
                  <a:lnTo>
                    <a:pt x="851159" y="223081"/>
                  </a:lnTo>
                  <a:lnTo>
                    <a:pt x="857141" y="223259"/>
                  </a:lnTo>
                  <a:lnTo>
                    <a:pt x="867910" y="221531"/>
                  </a:lnTo>
                  <a:lnTo>
                    <a:pt x="872978" y="219614"/>
                  </a:lnTo>
                  <a:lnTo>
                    <a:pt x="882185" y="213010"/>
                  </a:lnTo>
                  <a:lnTo>
                    <a:pt x="886579" y="207726"/>
                  </a:lnTo>
                  <a:lnTo>
                    <a:pt x="887446" y="206063"/>
                  </a:lnTo>
                  <a:lnTo>
                    <a:pt x="853229" y="206063"/>
                  </a:lnTo>
                  <a:lnTo>
                    <a:pt x="849165" y="205771"/>
                  </a:lnTo>
                  <a:lnTo>
                    <a:pt x="828718" y="202697"/>
                  </a:lnTo>
                  <a:lnTo>
                    <a:pt x="838561" y="137318"/>
                  </a:lnTo>
                  <a:lnTo>
                    <a:pt x="888310" y="137318"/>
                  </a:lnTo>
                  <a:lnTo>
                    <a:pt x="886109" y="134168"/>
                  </a:lnTo>
                  <a:lnTo>
                    <a:pt x="881601" y="130383"/>
                  </a:lnTo>
                  <a:lnTo>
                    <a:pt x="871949" y="125900"/>
                  </a:lnTo>
                  <a:lnTo>
                    <a:pt x="865777" y="124338"/>
                  </a:lnTo>
                  <a:lnTo>
                    <a:pt x="821136" y="117620"/>
                  </a:lnTo>
                  <a:close/>
                </a:path>
                <a:path w="1267460" h="283845">
                  <a:moveTo>
                    <a:pt x="888310" y="137318"/>
                  </a:moveTo>
                  <a:lnTo>
                    <a:pt x="838561" y="137318"/>
                  </a:lnTo>
                  <a:lnTo>
                    <a:pt x="855629" y="139883"/>
                  </a:lnTo>
                  <a:lnTo>
                    <a:pt x="861040" y="141013"/>
                  </a:lnTo>
                  <a:lnTo>
                    <a:pt x="863732" y="142067"/>
                  </a:lnTo>
                  <a:lnTo>
                    <a:pt x="867339" y="143439"/>
                  </a:lnTo>
                  <a:lnTo>
                    <a:pt x="870171" y="145446"/>
                  </a:lnTo>
                  <a:lnTo>
                    <a:pt x="874337" y="150754"/>
                  </a:lnTo>
                  <a:lnTo>
                    <a:pt x="875746" y="154221"/>
                  </a:lnTo>
                  <a:lnTo>
                    <a:pt x="877207" y="162794"/>
                  </a:lnTo>
                  <a:lnTo>
                    <a:pt x="877004" y="168763"/>
                  </a:lnTo>
                  <a:lnTo>
                    <a:pt x="862043" y="204513"/>
                  </a:lnTo>
                  <a:lnTo>
                    <a:pt x="853229" y="206063"/>
                  </a:lnTo>
                  <a:lnTo>
                    <a:pt x="887446" y="206063"/>
                  </a:lnTo>
                  <a:lnTo>
                    <a:pt x="893031" y="195344"/>
                  </a:lnTo>
                  <a:lnTo>
                    <a:pt x="895101" y="188486"/>
                  </a:lnTo>
                  <a:lnTo>
                    <a:pt x="897717" y="171112"/>
                  </a:lnTo>
                  <a:lnTo>
                    <a:pt x="897737" y="162794"/>
                  </a:lnTo>
                  <a:lnTo>
                    <a:pt x="895393" y="149916"/>
                  </a:lnTo>
                  <a:lnTo>
                    <a:pt x="893056" y="144112"/>
                  </a:lnTo>
                  <a:lnTo>
                    <a:pt x="888310" y="137318"/>
                  </a:lnTo>
                  <a:close/>
                </a:path>
                <a:path w="1267460" h="283845">
                  <a:moveTo>
                    <a:pt x="920069" y="132504"/>
                  </a:moveTo>
                  <a:lnTo>
                    <a:pt x="905210" y="231209"/>
                  </a:lnTo>
                  <a:lnTo>
                    <a:pt x="925149" y="234206"/>
                  </a:lnTo>
                  <a:lnTo>
                    <a:pt x="939996" y="135502"/>
                  </a:lnTo>
                  <a:lnTo>
                    <a:pt x="920069" y="132504"/>
                  </a:lnTo>
                  <a:close/>
                </a:path>
                <a:path w="1267460" h="283845">
                  <a:moveTo>
                    <a:pt x="1042891" y="150970"/>
                  </a:moveTo>
                  <a:lnTo>
                    <a:pt x="1028045" y="249687"/>
                  </a:lnTo>
                  <a:lnTo>
                    <a:pt x="1047971" y="252684"/>
                  </a:lnTo>
                  <a:lnTo>
                    <a:pt x="1062817" y="153967"/>
                  </a:lnTo>
                  <a:lnTo>
                    <a:pt x="1042891" y="150970"/>
                  </a:lnTo>
                  <a:close/>
                </a:path>
                <a:path w="1267460" h="283845">
                  <a:moveTo>
                    <a:pt x="952035" y="137305"/>
                  </a:moveTo>
                  <a:lnTo>
                    <a:pt x="949521" y="154005"/>
                  </a:lnTo>
                  <a:lnTo>
                    <a:pt x="978807" y="158412"/>
                  </a:lnTo>
                  <a:lnTo>
                    <a:pt x="966475" y="240416"/>
                  </a:lnTo>
                  <a:lnTo>
                    <a:pt x="986401" y="243413"/>
                  </a:lnTo>
                  <a:lnTo>
                    <a:pt x="998733" y="161410"/>
                  </a:lnTo>
                  <a:lnTo>
                    <a:pt x="1028617" y="161410"/>
                  </a:lnTo>
                  <a:lnTo>
                    <a:pt x="1030470" y="149103"/>
                  </a:lnTo>
                  <a:lnTo>
                    <a:pt x="952035" y="137305"/>
                  </a:lnTo>
                  <a:close/>
                </a:path>
                <a:path w="1267460" h="283845">
                  <a:moveTo>
                    <a:pt x="1028617" y="161410"/>
                  </a:moveTo>
                  <a:lnTo>
                    <a:pt x="998733" y="161410"/>
                  </a:lnTo>
                  <a:lnTo>
                    <a:pt x="1027956" y="165804"/>
                  </a:lnTo>
                  <a:lnTo>
                    <a:pt x="1028617" y="161410"/>
                  </a:lnTo>
                  <a:close/>
                </a:path>
                <a:path w="1267460" h="283845">
                  <a:moveTo>
                    <a:pt x="1117834" y="160533"/>
                  </a:moveTo>
                  <a:lnTo>
                    <a:pt x="1081689" y="176865"/>
                  </a:lnTo>
                  <a:lnTo>
                    <a:pt x="1069509" y="217473"/>
                  </a:lnTo>
                  <a:lnTo>
                    <a:pt x="1070459" y="227721"/>
                  </a:lnTo>
                  <a:lnTo>
                    <a:pt x="1100472" y="261438"/>
                  </a:lnTo>
                  <a:lnTo>
                    <a:pt x="1121241" y="264560"/>
                  </a:lnTo>
                  <a:lnTo>
                    <a:pt x="1130856" y="263419"/>
                  </a:lnTo>
                  <a:lnTo>
                    <a:pt x="1139630" y="260426"/>
                  </a:lnTo>
                  <a:lnTo>
                    <a:pt x="1147564" y="255580"/>
                  </a:lnTo>
                  <a:lnTo>
                    <a:pt x="1154363" y="249034"/>
                  </a:lnTo>
                  <a:lnTo>
                    <a:pt x="1155051" y="247998"/>
                  </a:lnTo>
                  <a:lnTo>
                    <a:pt x="1121225" y="247998"/>
                  </a:lnTo>
                  <a:lnTo>
                    <a:pt x="1105337" y="245611"/>
                  </a:lnTo>
                  <a:lnTo>
                    <a:pt x="1090306" y="216564"/>
                  </a:lnTo>
                  <a:lnTo>
                    <a:pt x="1091025" y="208548"/>
                  </a:lnTo>
                  <a:lnTo>
                    <a:pt x="1115294" y="177564"/>
                  </a:lnTo>
                  <a:lnTo>
                    <a:pt x="1156126" y="177564"/>
                  </a:lnTo>
                  <a:lnTo>
                    <a:pt x="1152548" y="173534"/>
                  </a:lnTo>
                  <a:lnTo>
                    <a:pt x="1144999" y="168074"/>
                  </a:lnTo>
                  <a:lnTo>
                    <a:pt x="1136107" y="164142"/>
                  </a:lnTo>
                  <a:lnTo>
                    <a:pt x="1125873" y="161740"/>
                  </a:lnTo>
                  <a:lnTo>
                    <a:pt x="1117834" y="160533"/>
                  </a:lnTo>
                  <a:close/>
                </a:path>
                <a:path w="1267460" h="283845">
                  <a:moveTo>
                    <a:pt x="1156126" y="177564"/>
                  </a:moveTo>
                  <a:lnTo>
                    <a:pt x="1115294" y="177564"/>
                  </a:lnTo>
                  <a:lnTo>
                    <a:pt x="1131727" y="180040"/>
                  </a:lnTo>
                  <a:lnTo>
                    <a:pt x="1137900" y="183812"/>
                  </a:lnTo>
                  <a:lnTo>
                    <a:pt x="1142014" y="190124"/>
                  </a:lnTo>
                  <a:lnTo>
                    <a:pt x="1144563" y="195327"/>
                  </a:lnTo>
                  <a:lnTo>
                    <a:pt x="1146017" y="201469"/>
                  </a:lnTo>
                  <a:lnTo>
                    <a:pt x="1146371" y="208616"/>
                  </a:lnTo>
                  <a:lnTo>
                    <a:pt x="1145647" y="216566"/>
                  </a:lnTo>
                  <a:lnTo>
                    <a:pt x="1121225" y="247998"/>
                  </a:lnTo>
                  <a:lnTo>
                    <a:pt x="1155051" y="247998"/>
                  </a:lnTo>
                  <a:lnTo>
                    <a:pt x="1159731" y="240943"/>
                  </a:lnTo>
                  <a:lnTo>
                    <a:pt x="1163672" y="231299"/>
                  </a:lnTo>
                  <a:lnTo>
                    <a:pt x="1166183" y="220134"/>
                  </a:lnTo>
                  <a:lnTo>
                    <a:pt x="1167075" y="208548"/>
                  </a:lnTo>
                  <a:lnTo>
                    <a:pt x="1166140" y="198176"/>
                  </a:lnTo>
                  <a:lnTo>
                    <a:pt x="1163363" y="188813"/>
                  </a:lnTo>
                  <a:lnTo>
                    <a:pt x="1158753" y="180523"/>
                  </a:lnTo>
                  <a:lnTo>
                    <a:pt x="1156126" y="177564"/>
                  </a:lnTo>
                  <a:close/>
                </a:path>
                <a:path w="1267460" h="283845">
                  <a:moveTo>
                    <a:pt x="1223002" y="210101"/>
                  </a:moveTo>
                  <a:lnTo>
                    <a:pt x="1202479" y="210101"/>
                  </a:lnTo>
                  <a:lnTo>
                    <a:pt x="1232591" y="280447"/>
                  </a:lnTo>
                  <a:lnTo>
                    <a:pt x="1252581" y="283457"/>
                  </a:lnTo>
                  <a:lnTo>
                    <a:pt x="1257931" y="247884"/>
                  </a:lnTo>
                  <a:lnTo>
                    <a:pt x="1239004" y="247884"/>
                  </a:lnTo>
                  <a:lnTo>
                    <a:pt x="1223002" y="210101"/>
                  </a:lnTo>
                  <a:close/>
                </a:path>
                <a:path w="1267460" h="283845">
                  <a:moveTo>
                    <a:pt x="1189131" y="172967"/>
                  </a:moveTo>
                  <a:lnTo>
                    <a:pt x="1174272" y="271684"/>
                  </a:lnTo>
                  <a:lnTo>
                    <a:pt x="1192789" y="274465"/>
                  </a:lnTo>
                  <a:lnTo>
                    <a:pt x="1202479" y="210101"/>
                  </a:lnTo>
                  <a:lnTo>
                    <a:pt x="1223002" y="210101"/>
                  </a:lnTo>
                  <a:lnTo>
                    <a:pt x="1208512" y="175888"/>
                  </a:lnTo>
                  <a:lnTo>
                    <a:pt x="1189131" y="172967"/>
                  </a:lnTo>
                  <a:close/>
                </a:path>
                <a:path w="1267460" h="283845">
                  <a:moveTo>
                    <a:pt x="1248910" y="181971"/>
                  </a:moveTo>
                  <a:lnTo>
                    <a:pt x="1239004" y="247884"/>
                  </a:lnTo>
                  <a:lnTo>
                    <a:pt x="1257931" y="247884"/>
                  </a:lnTo>
                  <a:lnTo>
                    <a:pt x="1267427" y="184752"/>
                  </a:lnTo>
                  <a:lnTo>
                    <a:pt x="1248910" y="181971"/>
                  </a:lnTo>
                  <a:close/>
                </a:path>
              </a:pathLst>
            </a:custGeom>
            <a:solidFill>
              <a:srgbClr val="FFFFFF"/>
            </a:solidFill>
          </p:spPr>
          <p:txBody>
            <a:bodyPr wrap="square" lIns="0" tIns="0" rIns="0" bIns="0" rtlCol="0"/>
            <a:lstStyle/>
            <a:p>
              <a:endParaRPr/>
            </a:p>
          </p:txBody>
        </p:sp>
      </p:grpSp>
      <p:sp>
        <p:nvSpPr>
          <p:cNvPr id="8" name="object 8"/>
          <p:cNvSpPr txBox="1">
            <a:spLocks noGrp="1"/>
          </p:cNvSpPr>
          <p:nvPr>
            <p:ph type="body" idx="1"/>
          </p:nvPr>
        </p:nvSpPr>
        <p:spPr>
          <a:prstGeom prst="rect">
            <a:avLst/>
          </a:prstGeom>
        </p:spPr>
        <p:txBody>
          <a:bodyPr vert="horz" wrap="square" lIns="0" tIns="12700" rIns="0" bIns="0" rtlCol="0">
            <a:spAutoFit/>
          </a:bodyPr>
          <a:lstStyle/>
          <a:p>
            <a:pPr marL="12700">
              <a:lnSpc>
                <a:spcPct val="100000"/>
              </a:lnSpc>
              <a:spcBef>
                <a:spcPts val="100"/>
              </a:spcBef>
            </a:pPr>
            <a:r>
              <a:rPr dirty="0"/>
              <a:t>TCCC:</a:t>
            </a:r>
            <a:r>
              <a:rPr spc="-70" dirty="0"/>
              <a:t> </a:t>
            </a:r>
            <a:r>
              <a:rPr spc="-10" dirty="0"/>
              <a:t>Guidelines</a:t>
            </a:r>
          </a:p>
          <a:p>
            <a:pPr marL="12700">
              <a:lnSpc>
                <a:spcPct val="100000"/>
              </a:lnSpc>
              <a:spcBef>
                <a:spcPts val="15"/>
              </a:spcBef>
            </a:pPr>
            <a:r>
              <a:rPr sz="1800" b="0" dirty="0">
                <a:latin typeface="Arial MT"/>
                <a:cs typeface="Arial MT"/>
              </a:rPr>
              <a:t>by</a:t>
            </a:r>
            <a:r>
              <a:rPr sz="1800" b="0" spc="-15" dirty="0">
                <a:latin typeface="Arial MT"/>
                <a:cs typeface="Arial MT"/>
              </a:rPr>
              <a:t> </a:t>
            </a:r>
            <a:r>
              <a:rPr sz="1800" b="0" spc="-10" dirty="0">
                <a:latin typeface="Arial MT"/>
                <a:cs typeface="Arial MT"/>
              </a:rPr>
              <a:t>JTS/CoTCCC</a:t>
            </a:r>
            <a:endParaRPr sz="1800">
              <a:latin typeface="Arial MT"/>
              <a:cs typeface="Arial MT"/>
            </a:endParaRPr>
          </a:p>
          <a:p>
            <a:pPr marL="12700" marR="211454">
              <a:lnSpc>
                <a:spcPct val="100000"/>
              </a:lnSpc>
              <a:spcBef>
                <a:spcPts val="1075"/>
              </a:spcBef>
            </a:pPr>
            <a:r>
              <a:rPr sz="2000" b="0" dirty="0">
                <a:latin typeface="Arial MT"/>
                <a:cs typeface="Arial MT"/>
              </a:rPr>
              <a:t>These</a:t>
            </a:r>
            <a:r>
              <a:rPr sz="2000" b="0" spc="-80" dirty="0">
                <a:latin typeface="Arial MT"/>
                <a:cs typeface="Arial MT"/>
              </a:rPr>
              <a:t> </a:t>
            </a:r>
            <a:r>
              <a:rPr sz="2000" b="0" dirty="0">
                <a:latin typeface="Arial MT"/>
                <a:cs typeface="Arial MT"/>
              </a:rPr>
              <a:t>guidelines,</a:t>
            </a:r>
            <a:r>
              <a:rPr sz="2000" b="0" spc="-65" dirty="0">
                <a:latin typeface="Arial MT"/>
                <a:cs typeface="Arial MT"/>
              </a:rPr>
              <a:t> </a:t>
            </a:r>
            <a:r>
              <a:rPr sz="2000" b="0" dirty="0">
                <a:latin typeface="Arial MT"/>
                <a:cs typeface="Arial MT"/>
              </a:rPr>
              <a:t>updated</a:t>
            </a:r>
            <a:r>
              <a:rPr sz="2000" b="0" spc="-85" dirty="0">
                <a:latin typeface="Arial MT"/>
                <a:cs typeface="Arial MT"/>
              </a:rPr>
              <a:t> </a:t>
            </a:r>
            <a:r>
              <a:rPr sz="2000" b="0" dirty="0">
                <a:latin typeface="Arial MT"/>
                <a:cs typeface="Arial MT"/>
              </a:rPr>
              <a:t>regularly,</a:t>
            </a:r>
            <a:r>
              <a:rPr sz="2000" b="0" spc="-75" dirty="0">
                <a:latin typeface="Arial MT"/>
                <a:cs typeface="Arial MT"/>
              </a:rPr>
              <a:t> </a:t>
            </a:r>
            <a:r>
              <a:rPr sz="2000" b="0" dirty="0">
                <a:latin typeface="Arial MT"/>
                <a:cs typeface="Arial MT"/>
              </a:rPr>
              <a:t>are</a:t>
            </a:r>
            <a:r>
              <a:rPr sz="2000" b="0" spc="-85" dirty="0">
                <a:latin typeface="Arial MT"/>
                <a:cs typeface="Arial MT"/>
              </a:rPr>
              <a:t> </a:t>
            </a:r>
            <a:r>
              <a:rPr sz="2000" b="0" spc="-25" dirty="0">
                <a:latin typeface="Arial MT"/>
                <a:cs typeface="Arial MT"/>
              </a:rPr>
              <a:t>the </a:t>
            </a:r>
            <a:r>
              <a:rPr sz="2000" b="0" dirty="0">
                <a:latin typeface="Arial MT"/>
                <a:cs typeface="Arial MT"/>
              </a:rPr>
              <a:t>result</a:t>
            </a:r>
            <a:r>
              <a:rPr sz="2000" b="0" spc="-70" dirty="0">
                <a:latin typeface="Arial MT"/>
                <a:cs typeface="Arial MT"/>
              </a:rPr>
              <a:t> </a:t>
            </a:r>
            <a:r>
              <a:rPr sz="2000" b="0" dirty="0">
                <a:latin typeface="Arial MT"/>
                <a:cs typeface="Arial MT"/>
              </a:rPr>
              <a:t>of</a:t>
            </a:r>
            <a:r>
              <a:rPr sz="2000" b="0" spc="-65" dirty="0">
                <a:latin typeface="Arial MT"/>
                <a:cs typeface="Arial MT"/>
              </a:rPr>
              <a:t> </a:t>
            </a:r>
            <a:r>
              <a:rPr sz="2000" b="0" dirty="0">
                <a:latin typeface="Arial MT"/>
                <a:cs typeface="Arial MT"/>
              </a:rPr>
              <a:t>decisions</a:t>
            </a:r>
            <a:r>
              <a:rPr sz="2000" b="0" spc="-50" dirty="0">
                <a:latin typeface="Arial MT"/>
                <a:cs typeface="Arial MT"/>
              </a:rPr>
              <a:t> </a:t>
            </a:r>
            <a:r>
              <a:rPr sz="2000" b="0" dirty="0">
                <a:latin typeface="Arial MT"/>
                <a:cs typeface="Arial MT"/>
              </a:rPr>
              <a:t>made</a:t>
            </a:r>
            <a:r>
              <a:rPr sz="2000" b="0" spc="-60" dirty="0">
                <a:latin typeface="Arial MT"/>
                <a:cs typeface="Arial MT"/>
              </a:rPr>
              <a:t> </a:t>
            </a:r>
            <a:r>
              <a:rPr sz="2000" b="0" dirty="0">
                <a:latin typeface="Arial MT"/>
                <a:cs typeface="Arial MT"/>
              </a:rPr>
              <a:t>by</a:t>
            </a:r>
            <a:r>
              <a:rPr sz="2000" b="0" spc="-60" dirty="0">
                <a:latin typeface="Arial MT"/>
                <a:cs typeface="Arial MT"/>
              </a:rPr>
              <a:t> </a:t>
            </a:r>
            <a:r>
              <a:rPr sz="2000" b="0" dirty="0">
                <a:latin typeface="Arial MT"/>
                <a:cs typeface="Arial MT"/>
              </a:rPr>
              <a:t>CoTCCC</a:t>
            </a:r>
            <a:r>
              <a:rPr sz="2000" b="0" spc="-40" dirty="0">
                <a:latin typeface="Arial MT"/>
                <a:cs typeface="Arial MT"/>
              </a:rPr>
              <a:t> </a:t>
            </a:r>
            <a:r>
              <a:rPr sz="2000" b="0" spc="-25" dirty="0">
                <a:latin typeface="Arial MT"/>
                <a:cs typeface="Arial MT"/>
              </a:rPr>
              <a:t>in </a:t>
            </a:r>
            <a:r>
              <a:rPr sz="2000" b="0" dirty="0">
                <a:latin typeface="Arial MT"/>
                <a:cs typeface="Arial MT"/>
              </a:rPr>
              <a:t>exploring</a:t>
            </a:r>
            <a:r>
              <a:rPr sz="2000" b="0" spc="-40" dirty="0">
                <a:latin typeface="Arial MT"/>
                <a:cs typeface="Arial MT"/>
              </a:rPr>
              <a:t> </a:t>
            </a:r>
            <a:r>
              <a:rPr sz="2000" b="0" spc="-20" dirty="0">
                <a:latin typeface="Arial MT"/>
                <a:cs typeface="Arial MT"/>
              </a:rPr>
              <a:t>evidence-</a:t>
            </a:r>
            <a:r>
              <a:rPr sz="2000" b="0" dirty="0">
                <a:latin typeface="Arial MT"/>
                <a:cs typeface="Arial MT"/>
              </a:rPr>
              <a:t>based</a:t>
            </a:r>
            <a:r>
              <a:rPr sz="2000" b="0" spc="-35" dirty="0">
                <a:latin typeface="Arial MT"/>
                <a:cs typeface="Arial MT"/>
              </a:rPr>
              <a:t> </a:t>
            </a:r>
            <a:r>
              <a:rPr sz="2000" b="0" dirty="0">
                <a:latin typeface="Arial MT"/>
                <a:cs typeface="Arial MT"/>
              </a:rPr>
              <a:t>research</a:t>
            </a:r>
            <a:r>
              <a:rPr sz="2000" b="0" spc="-55" dirty="0">
                <a:latin typeface="Arial MT"/>
                <a:cs typeface="Arial MT"/>
              </a:rPr>
              <a:t> </a:t>
            </a:r>
            <a:r>
              <a:rPr sz="2000" b="0" dirty="0">
                <a:latin typeface="Arial MT"/>
                <a:cs typeface="Arial MT"/>
              </a:rPr>
              <a:t>on</a:t>
            </a:r>
            <a:r>
              <a:rPr sz="2000" b="0" spc="-45" dirty="0">
                <a:latin typeface="Arial MT"/>
                <a:cs typeface="Arial MT"/>
              </a:rPr>
              <a:t> </a:t>
            </a:r>
            <a:r>
              <a:rPr sz="2000" b="0" spc="-20" dirty="0">
                <a:latin typeface="Arial MT"/>
                <a:cs typeface="Arial MT"/>
              </a:rPr>
              <a:t>best </a:t>
            </a:r>
            <a:r>
              <a:rPr sz="2000" b="0" spc="-10" dirty="0">
                <a:latin typeface="Arial MT"/>
                <a:cs typeface="Arial MT"/>
              </a:rPr>
              <a:t>practices.</a:t>
            </a:r>
            <a:endParaRPr sz="2000">
              <a:latin typeface="Arial MT"/>
              <a:cs typeface="Arial MT"/>
            </a:endParaRPr>
          </a:p>
          <a:p>
            <a:pPr marL="12700">
              <a:lnSpc>
                <a:spcPct val="100000"/>
              </a:lnSpc>
              <a:spcBef>
                <a:spcPts val="1680"/>
              </a:spcBef>
            </a:pPr>
            <a:r>
              <a:rPr dirty="0"/>
              <a:t>PHTLS:</a:t>
            </a:r>
            <a:r>
              <a:rPr spc="-75" dirty="0"/>
              <a:t> </a:t>
            </a:r>
            <a:r>
              <a:rPr dirty="0"/>
              <a:t>Military</a:t>
            </a:r>
            <a:r>
              <a:rPr spc="-60" dirty="0"/>
              <a:t> </a:t>
            </a:r>
            <a:r>
              <a:rPr dirty="0"/>
              <a:t>Edition,</a:t>
            </a:r>
            <a:r>
              <a:rPr spc="-80" dirty="0"/>
              <a:t> </a:t>
            </a:r>
            <a:r>
              <a:rPr dirty="0"/>
              <a:t>Chapter</a:t>
            </a:r>
            <a:r>
              <a:rPr spc="-55" dirty="0"/>
              <a:t> </a:t>
            </a:r>
            <a:r>
              <a:rPr spc="-25" dirty="0"/>
              <a:t>25</a:t>
            </a:r>
          </a:p>
          <a:p>
            <a:pPr marL="12700">
              <a:lnSpc>
                <a:spcPct val="100000"/>
              </a:lnSpc>
              <a:spcBef>
                <a:spcPts val="20"/>
              </a:spcBef>
            </a:pPr>
            <a:r>
              <a:rPr sz="1800" b="0" dirty="0">
                <a:latin typeface="Arial MT"/>
                <a:cs typeface="Arial MT"/>
              </a:rPr>
              <a:t>by</a:t>
            </a:r>
            <a:r>
              <a:rPr sz="1800" b="0" spc="-5" dirty="0">
                <a:latin typeface="Arial MT"/>
                <a:cs typeface="Arial MT"/>
              </a:rPr>
              <a:t> </a:t>
            </a:r>
            <a:r>
              <a:rPr sz="1800" b="0" spc="-10" dirty="0">
                <a:latin typeface="Arial MT"/>
                <a:cs typeface="Arial MT"/>
              </a:rPr>
              <a:t>NAEMT</a:t>
            </a:r>
            <a:endParaRPr sz="1800">
              <a:latin typeface="Arial MT"/>
              <a:cs typeface="Arial MT"/>
            </a:endParaRPr>
          </a:p>
          <a:p>
            <a:pPr marL="12700" marR="5080">
              <a:lnSpc>
                <a:spcPct val="99200"/>
              </a:lnSpc>
              <a:spcBef>
                <a:spcPts val="1095"/>
              </a:spcBef>
            </a:pPr>
            <a:r>
              <a:rPr sz="1800" b="0" dirty="0">
                <a:latin typeface="Arial MT"/>
                <a:cs typeface="Arial MT"/>
              </a:rPr>
              <a:t>Prehospital</a:t>
            </a:r>
            <a:r>
              <a:rPr sz="1800" b="0" spc="-35" dirty="0">
                <a:latin typeface="Arial MT"/>
                <a:cs typeface="Arial MT"/>
              </a:rPr>
              <a:t> </a:t>
            </a:r>
            <a:r>
              <a:rPr sz="1800" b="0" dirty="0">
                <a:latin typeface="Arial MT"/>
                <a:cs typeface="Arial MT"/>
              </a:rPr>
              <a:t>Trauma</a:t>
            </a:r>
            <a:r>
              <a:rPr sz="1800" b="0" spc="-20" dirty="0">
                <a:latin typeface="Arial MT"/>
                <a:cs typeface="Arial MT"/>
              </a:rPr>
              <a:t> </a:t>
            </a:r>
            <a:r>
              <a:rPr sz="1800" b="0" dirty="0">
                <a:latin typeface="Arial MT"/>
                <a:cs typeface="Arial MT"/>
              </a:rPr>
              <a:t>Life</a:t>
            </a:r>
            <a:r>
              <a:rPr sz="1800" b="0" spc="-20" dirty="0">
                <a:latin typeface="Arial MT"/>
                <a:cs typeface="Arial MT"/>
              </a:rPr>
              <a:t> </a:t>
            </a:r>
            <a:r>
              <a:rPr sz="1800" b="0" dirty="0">
                <a:latin typeface="Arial MT"/>
                <a:cs typeface="Arial MT"/>
              </a:rPr>
              <a:t>Support</a:t>
            </a:r>
            <a:r>
              <a:rPr sz="1800" b="0" spc="-35" dirty="0">
                <a:latin typeface="Arial MT"/>
                <a:cs typeface="Arial MT"/>
              </a:rPr>
              <a:t> </a:t>
            </a:r>
            <a:r>
              <a:rPr sz="1800" b="0" dirty="0">
                <a:latin typeface="Arial MT"/>
                <a:cs typeface="Arial MT"/>
              </a:rPr>
              <a:t>(PHTLS),</a:t>
            </a:r>
            <a:r>
              <a:rPr sz="1800" b="0" spc="-25" dirty="0">
                <a:latin typeface="Arial MT"/>
                <a:cs typeface="Arial MT"/>
              </a:rPr>
              <a:t> </a:t>
            </a:r>
            <a:r>
              <a:rPr sz="1800" b="0" spc="-10" dirty="0">
                <a:latin typeface="Arial MT"/>
                <a:cs typeface="Arial MT"/>
              </a:rPr>
              <a:t>Military </a:t>
            </a:r>
            <a:r>
              <a:rPr sz="1800" b="0" dirty="0">
                <a:latin typeface="Arial MT"/>
                <a:cs typeface="Arial MT"/>
              </a:rPr>
              <a:t>Edition,</a:t>
            </a:r>
            <a:r>
              <a:rPr sz="1800" b="0" spc="-25" dirty="0">
                <a:latin typeface="Arial MT"/>
                <a:cs typeface="Arial MT"/>
              </a:rPr>
              <a:t> </a:t>
            </a:r>
            <a:r>
              <a:rPr sz="1800" b="0" dirty="0">
                <a:latin typeface="Arial MT"/>
                <a:cs typeface="Arial MT"/>
              </a:rPr>
              <a:t>teaches</a:t>
            </a:r>
            <a:r>
              <a:rPr sz="1800" b="0" spc="-10" dirty="0">
                <a:latin typeface="Arial MT"/>
                <a:cs typeface="Arial MT"/>
              </a:rPr>
              <a:t> </a:t>
            </a:r>
            <a:r>
              <a:rPr sz="1800" b="0" dirty="0">
                <a:latin typeface="Arial MT"/>
                <a:cs typeface="Arial MT"/>
              </a:rPr>
              <a:t>and</a:t>
            </a:r>
            <a:r>
              <a:rPr sz="1800" b="0" spc="-15" dirty="0">
                <a:latin typeface="Arial MT"/>
                <a:cs typeface="Arial MT"/>
              </a:rPr>
              <a:t> </a:t>
            </a:r>
            <a:r>
              <a:rPr sz="1800" b="0" dirty="0">
                <a:latin typeface="Arial MT"/>
                <a:cs typeface="Arial MT"/>
              </a:rPr>
              <a:t>reinforces</a:t>
            </a:r>
            <a:r>
              <a:rPr sz="1800" b="0" spc="-15" dirty="0">
                <a:latin typeface="Arial MT"/>
                <a:cs typeface="Arial MT"/>
              </a:rPr>
              <a:t> </a:t>
            </a:r>
            <a:r>
              <a:rPr sz="1800" b="0" dirty="0">
                <a:latin typeface="Arial MT"/>
                <a:cs typeface="Arial MT"/>
              </a:rPr>
              <a:t>the</a:t>
            </a:r>
            <a:r>
              <a:rPr sz="1800" b="0" spc="-10" dirty="0">
                <a:latin typeface="Arial MT"/>
                <a:cs typeface="Arial MT"/>
              </a:rPr>
              <a:t> </a:t>
            </a:r>
            <a:r>
              <a:rPr sz="1800" b="0" dirty="0">
                <a:latin typeface="Arial MT"/>
                <a:cs typeface="Arial MT"/>
              </a:rPr>
              <a:t>principles</a:t>
            </a:r>
            <a:r>
              <a:rPr sz="1800" b="0" spc="-20" dirty="0">
                <a:latin typeface="Arial MT"/>
                <a:cs typeface="Arial MT"/>
              </a:rPr>
              <a:t> </a:t>
            </a:r>
            <a:r>
              <a:rPr sz="1800" b="0" spc="-25" dirty="0">
                <a:latin typeface="Arial MT"/>
                <a:cs typeface="Arial MT"/>
              </a:rPr>
              <a:t>of </a:t>
            </a:r>
            <a:r>
              <a:rPr sz="1800" b="0" dirty="0">
                <a:latin typeface="Arial MT"/>
                <a:cs typeface="Arial MT"/>
              </a:rPr>
              <a:t>rapidly</a:t>
            </a:r>
            <a:r>
              <a:rPr sz="1800" b="0" spc="-15" dirty="0">
                <a:latin typeface="Arial MT"/>
                <a:cs typeface="Arial MT"/>
              </a:rPr>
              <a:t> </a:t>
            </a:r>
            <a:r>
              <a:rPr sz="1800" b="0" dirty="0">
                <a:latin typeface="Arial MT"/>
                <a:cs typeface="Arial MT"/>
              </a:rPr>
              <a:t>assessing</a:t>
            </a:r>
            <a:r>
              <a:rPr sz="1800" b="0" spc="-20" dirty="0">
                <a:latin typeface="Arial MT"/>
                <a:cs typeface="Arial MT"/>
              </a:rPr>
              <a:t> </a:t>
            </a:r>
            <a:r>
              <a:rPr sz="1800" b="0" dirty="0">
                <a:latin typeface="Arial MT"/>
                <a:cs typeface="Arial MT"/>
              </a:rPr>
              <a:t>a</a:t>
            </a:r>
            <a:r>
              <a:rPr sz="1800" b="0" spc="-5" dirty="0">
                <a:latin typeface="Arial MT"/>
                <a:cs typeface="Arial MT"/>
              </a:rPr>
              <a:t> </a:t>
            </a:r>
            <a:r>
              <a:rPr sz="1800" b="0" dirty="0">
                <a:latin typeface="Arial MT"/>
                <a:cs typeface="Arial MT"/>
              </a:rPr>
              <a:t>trauma</a:t>
            </a:r>
            <a:r>
              <a:rPr sz="1800" b="0" spc="-10" dirty="0">
                <a:latin typeface="Arial MT"/>
                <a:cs typeface="Arial MT"/>
              </a:rPr>
              <a:t> </a:t>
            </a:r>
            <a:r>
              <a:rPr sz="1800" b="0" dirty="0">
                <a:latin typeface="Arial MT"/>
                <a:cs typeface="Arial MT"/>
              </a:rPr>
              <a:t>patient</a:t>
            </a:r>
            <a:r>
              <a:rPr sz="1800" b="0" spc="-20" dirty="0">
                <a:latin typeface="Arial MT"/>
                <a:cs typeface="Arial MT"/>
              </a:rPr>
              <a:t> </a:t>
            </a:r>
            <a:r>
              <a:rPr sz="1800" b="0" dirty="0">
                <a:latin typeface="Arial MT"/>
                <a:cs typeface="Arial MT"/>
              </a:rPr>
              <a:t>using</a:t>
            </a:r>
            <a:r>
              <a:rPr sz="1800" b="0" spc="-10" dirty="0">
                <a:latin typeface="Arial MT"/>
                <a:cs typeface="Arial MT"/>
              </a:rPr>
              <a:t> </a:t>
            </a:r>
            <a:r>
              <a:rPr sz="1800" b="0" dirty="0">
                <a:latin typeface="Arial MT"/>
                <a:cs typeface="Arial MT"/>
              </a:rPr>
              <a:t>an</a:t>
            </a:r>
            <a:r>
              <a:rPr sz="1800" b="0" spc="-10" dirty="0">
                <a:latin typeface="Arial MT"/>
                <a:cs typeface="Arial MT"/>
              </a:rPr>
              <a:t> orderly approach.</a:t>
            </a:r>
            <a:endParaRPr sz="1800">
              <a:latin typeface="Arial MT"/>
              <a:cs typeface="Arial MT"/>
            </a:endParaRPr>
          </a:p>
        </p:txBody>
      </p:sp>
      <p:sp>
        <p:nvSpPr>
          <p:cNvPr id="11" name="object 11"/>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22</a:t>
            </a:r>
            <a:r>
              <a:rPr spc="310" dirty="0"/>
              <a:t> </a:t>
            </a:r>
            <a:r>
              <a:rPr dirty="0"/>
              <a:t>08</a:t>
            </a:r>
            <a:r>
              <a:rPr spc="10" dirty="0"/>
              <a:t> </a:t>
            </a:r>
            <a:r>
              <a:rPr dirty="0"/>
              <a:t>AUG</a:t>
            </a:r>
            <a:r>
              <a:rPr spc="-5" dirty="0"/>
              <a:t> </a:t>
            </a:r>
            <a:r>
              <a:rPr spc="-25" dirty="0"/>
              <a:t>23</a:t>
            </a:r>
          </a:p>
        </p:txBody>
      </p:sp>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14</a:t>
            </a:fld>
            <a:endParaRPr spc="-25" dirty="0"/>
          </a:p>
        </p:txBody>
      </p:sp>
      <p:sp>
        <p:nvSpPr>
          <p:cNvPr id="9" name="object 9"/>
          <p:cNvSpPr txBox="1">
            <a:spLocks noGrp="1"/>
          </p:cNvSpPr>
          <p:nvPr>
            <p:ph type="title"/>
          </p:nvPr>
        </p:nvSpPr>
        <p:spPr>
          <a:xfrm>
            <a:off x="4442381" y="658352"/>
            <a:ext cx="3150870" cy="574040"/>
          </a:xfrm>
          <a:prstGeom prst="rect">
            <a:avLst/>
          </a:prstGeom>
        </p:spPr>
        <p:txBody>
          <a:bodyPr vert="horz" wrap="square" lIns="0" tIns="12700" rIns="0" bIns="0" rtlCol="0">
            <a:spAutoFit/>
          </a:bodyPr>
          <a:lstStyle/>
          <a:p>
            <a:pPr marL="12700">
              <a:lnSpc>
                <a:spcPct val="100000"/>
              </a:lnSpc>
              <a:spcBef>
                <a:spcPts val="100"/>
              </a:spcBef>
            </a:pPr>
            <a:r>
              <a:rPr sz="3600" spc="-10" dirty="0">
                <a:solidFill>
                  <a:srgbClr val="000000"/>
                </a:solidFill>
              </a:rPr>
              <a:t>REFERENCES</a:t>
            </a:r>
            <a:endParaRPr sz="36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3335">
              <a:lnSpc>
                <a:spcPct val="100000"/>
              </a:lnSpc>
              <a:spcBef>
                <a:spcPts val="95"/>
              </a:spcBef>
            </a:pPr>
            <a:r>
              <a:rPr dirty="0"/>
              <a:t>Module</a:t>
            </a:r>
            <a:r>
              <a:rPr spc="-55" dirty="0"/>
              <a:t> </a:t>
            </a:r>
            <a:r>
              <a:rPr dirty="0"/>
              <a:t>22:</a:t>
            </a:r>
            <a:r>
              <a:rPr spc="-65" dirty="0"/>
              <a:t> </a:t>
            </a:r>
            <a:r>
              <a:rPr spc="-10" dirty="0"/>
              <a:t>Cardiopulmonary</a:t>
            </a:r>
            <a:r>
              <a:rPr spc="-45" dirty="0"/>
              <a:t> </a:t>
            </a:r>
            <a:r>
              <a:rPr dirty="0"/>
              <a:t>Resuscitation</a:t>
            </a:r>
            <a:r>
              <a:rPr spc="-55" dirty="0"/>
              <a:t> </a:t>
            </a:r>
            <a:r>
              <a:rPr dirty="0"/>
              <a:t>in</a:t>
            </a:r>
            <a:r>
              <a:rPr spc="-65" dirty="0"/>
              <a:t> </a:t>
            </a:r>
            <a:r>
              <a:rPr spc="-25" dirty="0"/>
              <a:t>TFC</a:t>
            </a:r>
          </a:p>
        </p:txBody>
      </p:sp>
      <p:pic>
        <p:nvPicPr>
          <p:cNvPr id="3" name="object 3"/>
          <p:cNvPicPr/>
          <p:nvPr/>
        </p:nvPicPr>
        <p:blipFill>
          <a:blip r:embed="rId3" cstate="print"/>
          <a:stretch>
            <a:fillRect/>
          </a:stretch>
        </p:blipFill>
        <p:spPr>
          <a:xfrm>
            <a:off x="309372" y="255270"/>
            <a:ext cx="1172717" cy="656081"/>
          </a:xfrm>
          <a:prstGeom prst="rect">
            <a:avLst/>
          </a:prstGeom>
        </p:spPr>
      </p:pic>
      <p:grpSp>
        <p:nvGrpSpPr>
          <p:cNvPr id="4" name="object 4"/>
          <p:cNvGrpSpPr/>
          <p:nvPr/>
        </p:nvGrpSpPr>
        <p:grpSpPr>
          <a:xfrm>
            <a:off x="963167" y="1333500"/>
            <a:ext cx="10349865" cy="4469130"/>
            <a:chOff x="963167" y="1333500"/>
            <a:chExt cx="10349865" cy="4469130"/>
          </a:xfrm>
        </p:grpSpPr>
        <p:sp>
          <p:nvSpPr>
            <p:cNvPr id="5" name="object 5"/>
            <p:cNvSpPr/>
            <p:nvPr/>
          </p:nvSpPr>
          <p:spPr>
            <a:xfrm>
              <a:off x="982217" y="1545337"/>
              <a:ext cx="10311765" cy="4238625"/>
            </a:xfrm>
            <a:custGeom>
              <a:avLst/>
              <a:gdLst/>
              <a:ahLst/>
              <a:cxnLst/>
              <a:rect l="l" t="t" r="r" b="b"/>
              <a:pathLst>
                <a:path w="10311765" h="4238625">
                  <a:moveTo>
                    <a:pt x="390715" y="0"/>
                  </a:moveTo>
                  <a:lnTo>
                    <a:pt x="390715" y="0"/>
                  </a:lnTo>
                  <a:lnTo>
                    <a:pt x="8959113" y="0"/>
                  </a:lnTo>
                  <a:lnTo>
                    <a:pt x="9013859" y="2133"/>
                  </a:lnTo>
                  <a:lnTo>
                    <a:pt x="9066878" y="8383"/>
                  </a:lnTo>
                  <a:lnTo>
                    <a:pt x="9117857" y="18527"/>
                  </a:lnTo>
                  <a:lnTo>
                    <a:pt x="9166484" y="32340"/>
                  </a:lnTo>
                  <a:lnTo>
                    <a:pt x="9212446" y="49599"/>
                  </a:lnTo>
                  <a:lnTo>
                    <a:pt x="9255431" y="70079"/>
                  </a:lnTo>
                  <a:lnTo>
                    <a:pt x="9295126" y="93557"/>
                  </a:lnTo>
                  <a:lnTo>
                    <a:pt x="9331220" y="119809"/>
                  </a:lnTo>
                  <a:lnTo>
                    <a:pt x="9363398" y="148610"/>
                  </a:lnTo>
                  <a:lnTo>
                    <a:pt x="9391350" y="179737"/>
                  </a:lnTo>
                  <a:lnTo>
                    <a:pt x="9414761" y="212966"/>
                  </a:lnTo>
                  <a:lnTo>
                    <a:pt x="9433321" y="248074"/>
                  </a:lnTo>
                  <a:lnTo>
                    <a:pt x="9446717" y="284835"/>
                  </a:lnTo>
                  <a:lnTo>
                    <a:pt x="10311384" y="2079434"/>
                  </a:lnTo>
                  <a:lnTo>
                    <a:pt x="9446717" y="3953408"/>
                  </a:lnTo>
                  <a:lnTo>
                    <a:pt x="9433321" y="3990167"/>
                  </a:lnTo>
                  <a:lnTo>
                    <a:pt x="9414761" y="4025272"/>
                  </a:lnTo>
                  <a:lnTo>
                    <a:pt x="9391350" y="4058501"/>
                  </a:lnTo>
                  <a:lnTo>
                    <a:pt x="9363398" y="4089627"/>
                  </a:lnTo>
                  <a:lnTo>
                    <a:pt x="9331220" y="4118429"/>
                  </a:lnTo>
                  <a:lnTo>
                    <a:pt x="9295126" y="4144681"/>
                  </a:lnTo>
                  <a:lnTo>
                    <a:pt x="9255431" y="4168160"/>
                  </a:lnTo>
                  <a:lnTo>
                    <a:pt x="9212446" y="4188641"/>
                  </a:lnTo>
                  <a:lnTo>
                    <a:pt x="9166484" y="4205900"/>
                  </a:lnTo>
                  <a:lnTo>
                    <a:pt x="9117857" y="4219714"/>
                  </a:lnTo>
                  <a:lnTo>
                    <a:pt x="9066878" y="4229859"/>
                  </a:lnTo>
                  <a:lnTo>
                    <a:pt x="9013859" y="4236110"/>
                  </a:lnTo>
                  <a:lnTo>
                    <a:pt x="8959113" y="4238244"/>
                  </a:lnTo>
                  <a:lnTo>
                    <a:pt x="458812" y="4238244"/>
                  </a:lnTo>
                  <a:lnTo>
                    <a:pt x="401333" y="4235843"/>
                  </a:lnTo>
                  <a:lnTo>
                    <a:pt x="346842" y="4228822"/>
                  </a:lnTo>
                  <a:lnTo>
                    <a:pt x="295543" y="4217446"/>
                  </a:lnTo>
                  <a:lnTo>
                    <a:pt x="247637" y="4201985"/>
                  </a:lnTo>
                  <a:lnTo>
                    <a:pt x="203330" y="4182704"/>
                  </a:lnTo>
                  <a:lnTo>
                    <a:pt x="162824" y="4159873"/>
                  </a:lnTo>
                  <a:lnTo>
                    <a:pt x="126322" y="4133759"/>
                  </a:lnTo>
                  <a:lnTo>
                    <a:pt x="94027" y="4104629"/>
                  </a:lnTo>
                  <a:lnTo>
                    <a:pt x="66143" y="4072751"/>
                  </a:lnTo>
                  <a:lnTo>
                    <a:pt x="42874" y="4038393"/>
                  </a:lnTo>
                  <a:lnTo>
                    <a:pt x="24421" y="4001823"/>
                  </a:lnTo>
                  <a:lnTo>
                    <a:pt x="10989" y="3963308"/>
                  </a:lnTo>
                  <a:lnTo>
                    <a:pt x="2781" y="3923115"/>
                  </a:lnTo>
                  <a:lnTo>
                    <a:pt x="0" y="3881513"/>
                  </a:lnTo>
                  <a:lnTo>
                    <a:pt x="0" y="338251"/>
                  </a:lnTo>
                  <a:lnTo>
                    <a:pt x="2075" y="293815"/>
                  </a:lnTo>
                  <a:lnTo>
                    <a:pt x="8382" y="251593"/>
                  </a:lnTo>
                  <a:lnTo>
                    <a:pt x="19037" y="211818"/>
                  </a:lnTo>
                  <a:lnTo>
                    <a:pt x="34158" y="174723"/>
                  </a:lnTo>
                  <a:lnTo>
                    <a:pt x="53865" y="140542"/>
                  </a:lnTo>
                  <a:lnTo>
                    <a:pt x="78273" y="109508"/>
                  </a:lnTo>
                  <a:lnTo>
                    <a:pt x="107502" y="81855"/>
                  </a:lnTo>
                  <a:lnTo>
                    <a:pt x="141670" y="57816"/>
                  </a:lnTo>
                  <a:lnTo>
                    <a:pt x="180894" y="37625"/>
                  </a:lnTo>
                  <a:lnTo>
                    <a:pt x="225292" y="21514"/>
                  </a:lnTo>
                  <a:lnTo>
                    <a:pt x="274983" y="9717"/>
                  </a:lnTo>
                  <a:lnTo>
                    <a:pt x="330085" y="2468"/>
                  </a:lnTo>
                  <a:lnTo>
                    <a:pt x="390715" y="0"/>
                  </a:lnTo>
                  <a:close/>
                </a:path>
              </a:pathLst>
            </a:custGeom>
            <a:ln w="38100">
              <a:solidFill>
                <a:srgbClr val="2D3334"/>
              </a:solidFill>
            </a:ln>
          </p:spPr>
          <p:txBody>
            <a:bodyPr wrap="square" lIns="0" tIns="0" rIns="0" bIns="0" rtlCol="0"/>
            <a:lstStyle/>
            <a:p>
              <a:endParaRPr/>
            </a:p>
          </p:txBody>
        </p:sp>
        <p:sp>
          <p:nvSpPr>
            <p:cNvPr id="6" name="object 6"/>
            <p:cNvSpPr/>
            <p:nvPr/>
          </p:nvSpPr>
          <p:spPr>
            <a:xfrm>
              <a:off x="4448555" y="1333500"/>
              <a:ext cx="2579370" cy="424815"/>
            </a:xfrm>
            <a:custGeom>
              <a:avLst/>
              <a:gdLst/>
              <a:ahLst/>
              <a:cxnLst/>
              <a:rect l="l" t="t" r="r" b="b"/>
              <a:pathLst>
                <a:path w="2579370" h="424814">
                  <a:moveTo>
                    <a:pt x="2579370" y="0"/>
                  </a:moveTo>
                  <a:lnTo>
                    <a:pt x="0" y="0"/>
                  </a:lnTo>
                  <a:lnTo>
                    <a:pt x="0" y="424434"/>
                  </a:lnTo>
                  <a:lnTo>
                    <a:pt x="2579370" y="424434"/>
                  </a:lnTo>
                  <a:lnTo>
                    <a:pt x="2579370" y="0"/>
                  </a:lnTo>
                  <a:close/>
                </a:path>
              </a:pathLst>
            </a:custGeom>
            <a:solidFill>
              <a:srgbClr val="FFFFFF"/>
            </a:solidFill>
          </p:spPr>
          <p:txBody>
            <a:bodyPr wrap="square" lIns="0" tIns="0" rIns="0" bIns="0" rtlCol="0"/>
            <a:lstStyle/>
            <a:p>
              <a:endParaRPr/>
            </a:p>
          </p:txBody>
        </p:sp>
      </p:grpSp>
      <p:grpSp>
        <p:nvGrpSpPr>
          <p:cNvPr id="7" name="object 7"/>
          <p:cNvGrpSpPr/>
          <p:nvPr/>
        </p:nvGrpSpPr>
        <p:grpSpPr>
          <a:xfrm>
            <a:off x="940942" y="5857366"/>
            <a:ext cx="10106660" cy="454659"/>
            <a:chOff x="940942" y="5857366"/>
            <a:chExt cx="10106660" cy="454659"/>
          </a:xfrm>
        </p:grpSpPr>
        <p:sp>
          <p:nvSpPr>
            <p:cNvPr id="8" name="object 8"/>
            <p:cNvSpPr/>
            <p:nvPr/>
          </p:nvSpPr>
          <p:spPr>
            <a:xfrm>
              <a:off x="982217" y="5898641"/>
              <a:ext cx="10024110" cy="372110"/>
            </a:xfrm>
            <a:custGeom>
              <a:avLst/>
              <a:gdLst/>
              <a:ahLst/>
              <a:cxnLst/>
              <a:rect l="l" t="t" r="r" b="b"/>
              <a:pathLst>
                <a:path w="10024110" h="372110">
                  <a:moveTo>
                    <a:pt x="9816617" y="0"/>
                  </a:moveTo>
                  <a:lnTo>
                    <a:pt x="0" y="0"/>
                  </a:lnTo>
                  <a:lnTo>
                    <a:pt x="0" y="371856"/>
                  </a:lnTo>
                  <a:lnTo>
                    <a:pt x="9816617" y="371856"/>
                  </a:lnTo>
                  <a:lnTo>
                    <a:pt x="10024110" y="185928"/>
                  </a:lnTo>
                  <a:lnTo>
                    <a:pt x="9816617" y="0"/>
                  </a:lnTo>
                  <a:close/>
                </a:path>
              </a:pathLst>
            </a:custGeom>
            <a:solidFill>
              <a:srgbClr val="D7D7D7"/>
            </a:solidFill>
          </p:spPr>
          <p:txBody>
            <a:bodyPr wrap="square" lIns="0" tIns="0" rIns="0" bIns="0" rtlCol="0"/>
            <a:lstStyle/>
            <a:p>
              <a:endParaRPr/>
            </a:p>
          </p:txBody>
        </p:sp>
        <p:sp>
          <p:nvSpPr>
            <p:cNvPr id="9" name="object 9"/>
            <p:cNvSpPr/>
            <p:nvPr/>
          </p:nvSpPr>
          <p:spPr>
            <a:xfrm>
              <a:off x="982217" y="5898641"/>
              <a:ext cx="10024110" cy="372110"/>
            </a:xfrm>
            <a:custGeom>
              <a:avLst/>
              <a:gdLst/>
              <a:ahLst/>
              <a:cxnLst/>
              <a:rect l="l" t="t" r="r" b="b"/>
              <a:pathLst>
                <a:path w="10024110" h="372110">
                  <a:moveTo>
                    <a:pt x="0" y="0"/>
                  </a:moveTo>
                  <a:lnTo>
                    <a:pt x="9816617" y="0"/>
                  </a:lnTo>
                  <a:lnTo>
                    <a:pt x="10024110" y="185928"/>
                  </a:lnTo>
                  <a:lnTo>
                    <a:pt x="9816617" y="371856"/>
                  </a:lnTo>
                  <a:lnTo>
                    <a:pt x="0" y="371856"/>
                  </a:lnTo>
                  <a:lnTo>
                    <a:pt x="0" y="0"/>
                  </a:lnTo>
                  <a:close/>
                </a:path>
              </a:pathLst>
            </a:custGeom>
            <a:ln w="82550">
              <a:solidFill>
                <a:srgbClr val="D9D9D9"/>
              </a:solidFill>
            </a:ln>
          </p:spPr>
          <p:txBody>
            <a:bodyPr wrap="square" lIns="0" tIns="0" rIns="0" bIns="0" rtlCol="0"/>
            <a:lstStyle/>
            <a:p>
              <a:endParaRPr/>
            </a:p>
          </p:txBody>
        </p:sp>
      </p:grpSp>
      <p:sp>
        <p:nvSpPr>
          <p:cNvPr id="10" name="object 10"/>
          <p:cNvSpPr txBox="1"/>
          <p:nvPr/>
        </p:nvSpPr>
        <p:spPr>
          <a:xfrm>
            <a:off x="1498409" y="963405"/>
            <a:ext cx="9195435" cy="749300"/>
          </a:xfrm>
          <a:prstGeom prst="rect">
            <a:avLst/>
          </a:prstGeom>
        </p:spPr>
        <p:txBody>
          <a:bodyPr vert="horz" wrap="square" lIns="0" tIns="48260" rIns="0" bIns="0" rtlCol="0">
            <a:spAutoFit/>
          </a:bodyPr>
          <a:lstStyle/>
          <a:p>
            <a:pPr marL="12700">
              <a:lnSpc>
                <a:spcPct val="100000"/>
              </a:lnSpc>
              <a:spcBef>
                <a:spcPts val="380"/>
              </a:spcBef>
            </a:pPr>
            <a:r>
              <a:rPr sz="1800" b="1" dirty="0">
                <a:solidFill>
                  <a:srgbClr val="BB8542"/>
                </a:solidFill>
                <a:latin typeface="Arial"/>
                <a:cs typeface="Arial"/>
              </a:rPr>
              <a:t>TACTICAL</a:t>
            </a:r>
            <a:r>
              <a:rPr sz="1800" b="1" spc="-65" dirty="0">
                <a:solidFill>
                  <a:srgbClr val="BB8542"/>
                </a:solidFill>
                <a:latin typeface="Arial"/>
                <a:cs typeface="Arial"/>
              </a:rPr>
              <a:t> </a:t>
            </a:r>
            <a:r>
              <a:rPr sz="1800" b="1" dirty="0">
                <a:solidFill>
                  <a:srgbClr val="BB8542"/>
                </a:solidFill>
                <a:latin typeface="Arial"/>
                <a:cs typeface="Arial"/>
              </a:rPr>
              <a:t>COMBAT</a:t>
            </a:r>
            <a:r>
              <a:rPr sz="1800" b="1" spc="-60" dirty="0">
                <a:solidFill>
                  <a:srgbClr val="BB8542"/>
                </a:solidFill>
                <a:latin typeface="Arial"/>
                <a:cs typeface="Arial"/>
              </a:rPr>
              <a:t> </a:t>
            </a:r>
            <a:r>
              <a:rPr sz="1800" b="1" dirty="0">
                <a:solidFill>
                  <a:srgbClr val="BB8542"/>
                </a:solidFill>
                <a:latin typeface="Arial"/>
                <a:cs typeface="Arial"/>
              </a:rPr>
              <a:t>CASUALTY</a:t>
            </a:r>
            <a:r>
              <a:rPr sz="1800" b="1" spc="-60" dirty="0">
                <a:solidFill>
                  <a:srgbClr val="BB8542"/>
                </a:solidFill>
                <a:latin typeface="Arial"/>
                <a:cs typeface="Arial"/>
              </a:rPr>
              <a:t> </a:t>
            </a:r>
            <a:r>
              <a:rPr sz="1800" b="1" dirty="0">
                <a:solidFill>
                  <a:srgbClr val="BB8542"/>
                </a:solidFill>
                <a:latin typeface="Arial"/>
                <a:cs typeface="Arial"/>
              </a:rPr>
              <a:t>CARE</a:t>
            </a:r>
            <a:r>
              <a:rPr sz="1800" b="1" spc="-65" dirty="0">
                <a:solidFill>
                  <a:srgbClr val="BB8542"/>
                </a:solidFill>
                <a:latin typeface="Arial"/>
                <a:cs typeface="Arial"/>
              </a:rPr>
              <a:t> </a:t>
            </a:r>
            <a:r>
              <a:rPr sz="1800" b="1" dirty="0">
                <a:solidFill>
                  <a:srgbClr val="BB8542"/>
                </a:solidFill>
                <a:latin typeface="Arial"/>
                <a:cs typeface="Arial"/>
              </a:rPr>
              <a:t>(TCCC)</a:t>
            </a:r>
            <a:r>
              <a:rPr sz="1800" b="1" spc="-60" dirty="0">
                <a:solidFill>
                  <a:srgbClr val="BB8542"/>
                </a:solidFill>
                <a:latin typeface="Arial"/>
                <a:cs typeface="Arial"/>
              </a:rPr>
              <a:t> </a:t>
            </a:r>
            <a:r>
              <a:rPr sz="1800" b="1" spc="-10" dirty="0">
                <a:solidFill>
                  <a:srgbClr val="BB8542"/>
                </a:solidFill>
                <a:latin typeface="Arial"/>
                <a:cs typeface="Arial"/>
              </a:rPr>
              <a:t>ROLE-</a:t>
            </a:r>
            <a:r>
              <a:rPr sz="1800" b="1" dirty="0">
                <a:solidFill>
                  <a:srgbClr val="BB8542"/>
                </a:solidFill>
                <a:latin typeface="Arial"/>
                <a:cs typeface="Arial"/>
              </a:rPr>
              <a:t>BASED</a:t>
            </a:r>
            <a:r>
              <a:rPr sz="1800" b="1" spc="-60" dirty="0">
                <a:solidFill>
                  <a:srgbClr val="BB8542"/>
                </a:solidFill>
                <a:latin typeface="Arial"/>
                <a:cs typeface="Arial"/>
              </a:rPr>
              <a:t> </a:t>
            </a:r>
            <a:r>
              <a:rPr sz="1800" b="1" dirty="0">
                <a:solidFill>
                  <a:srgbClr val="BB8542"/>
                </a:solidFill>
                <a:latin typeface="Arial"/>
                <a:cs typeface="Arial"/>
              </a:rPr>
              <a:t>TRAINING</a:t>
            </a:r>
            <a:r>
              <a:rPr sz="1800" b="1" spc="-65" dirty="0">
                <a:solidFill>
                  <a:srgbClr val="BB8542"/>
                </a:solidFill>
                <a:latin typeface="Arial"/>
                <a:cs typeface="Arial"/>
              </a:rPr>
              <a:t> </a:t>
            </a:r>
            <a:r>
              <a:rPr sz="1800" b="1" spc="-10" dirty="0">
                <a:solidFill>
                  <a:srgbClr val="BB8542"/>
                </a:solidFill>
                <a:latin typeface="Arial"/>
                <a:cs typeface="Arial"/>
              </a:rPr>
              <a:t>SPECTRUM</a:t>
            </a:r>
            <a:endParaRPr sz="1800">
              <a:latin typeface="Arial"/>
              <a:cs typeface="Arial"/>
            </a:endParaRPr>
          </a:p>
          <a:p>
            <a:pPr marR="708025" algn="ctr">
              <a:lnSpc>
                <a:spcPct val="100000"/>
              </a:lnSpc>
              <a:spcBef>
                <a:spcPts val="375"/>
              </a:spcBef>
            </a:pPr>
            <a:r>
              <a:rPr sz="2400" b="1" dirty="0">
                <a:latin typeface="Arial"/>
                <a:cs typeface="Arial"/>
              </a:rPr>
              <a:t>ROLE</a:t>
            </a:r>
            <a:r>
              <a:rPr sz="2400" b="1" spc="-25" dirty="0">
                <a:latin typeface="Arial"/>
                <a:cs typeface="Arial"/>
              </a:rPr>
              <a:t> </a:t>
            </a:r>
            <a:r>
              <a:rPr sz="2400" b="1" dirty="0">
                <a:latin typeface="Arial"/>
                <a:cs typeface="Arial"/>
              </a:rPr>
              <a:t>1</a:t>
            </a:r>
            <a:r>
              <a:rPr sz="2400" b="1" spc="-15" dirty="0">
                <a:latin typeface="Arial"/>
                <a:cs typeface="Arial"/>
              </a:rPr>
              <a:t> </a:t>
            </a:r>
            <a:r>
              <a:rPr sz="2400" b="1" spc="-20" dirty="0">
                <a:latin typeface="Arial"/>
                <a:cs typeface="Arial"/>
              </a:rPr>
              <a:t>CARE</a:t>
            </a:r>
            <a:endParaRPr sz="2400">
              <a:latin typeface="Arial"/>
              <a:cs typeface="Arial"/>
            </a:endParaRPr>
          </a:p>
        </p:txBody>
      </p:sp>
      <p:grpSp>
        <p:nvGrpSpPr>
          <p:cNvPr id="11" name="object 11"/>
          <p:cNvGrpSpPr/>
          <p:nvPr/>
        </p:nvGrpSpPr>
        <p:grpSpPr>
          <a:xfrm>
            <a:off x="2509139" y="1761744"/>
            <a:ext cx="2519680" cy="646430"/>
            <a:chOff x="2509139" y="1761744"/>
            <a:chExt cx="2519680" cy="646430"/>
          </a:xfrm>
        </p:grpSpPr>
        <p:sp>
          <p:nvSpPr>
            <p:cNvPr id="12" name="object 12"/>
            <p:cNvSpPr/>
            <p:nvPr/>
          </p:nvSpPr>
          <p:spPr>
            <a:xfrm>
              <a:off x="2521839" y="2039493"/>
              <a:ext cx="2494280" cy="315595"/>
            </a:xfrm>
            <a:custGeom>
              <a:avLst/>
              <a:gdLst/>
              <a:ahLst/>
              <a:cxnLst/>
              <a:rect l="l" t="t" r="r" b="b"/>
              <a:pathLst>
                <a:path w="2494279" h="315594">
                  <a:moveTo>
                    <a:pt x="0" y="315467"/>
                  </a:moveTo>
                  <a:lnTo>
                    <a:pt x="3482" y="268849"/>
                  </a:lnTo>
                  <a:lnTo>
                    <a:pt x="13598" y="224355"/>
                  </a:lnTo>
                  <a:lnTo>
                    <a:pt x="29852" y="182473"/>
                  </a:lnTo>
                  <a:lnTo>
                    <a:pt x="51745" y="143690"/>
                  </a:lnTo>
                  <a:lnTo>
                    <a:pt x="78781" y="108496"/>
                  </a:lnTo>
                  <a:lnTo>
                    <a:pt x="110464" y="77377"/>
                  </a:lnTo>
                  <a:lnTo>
                    <a:pt x="146297" y="50823"/>
                  </a:lnTo>
                  <a:lnTo>
                    <a:pt x="185781" y="29319"/>
                  </a:lnTo>
                  <a:lnTo>
                    <a:pt x="228422" y="13356"/>
                  </a:lnTo>
                  <a:lnTo>
                    <a:pt x="273721" y="3420"/>
                  </a:lnTo>
                  <a:lnTo>
                    <a:pt x="321183" y="0"/>
                  </a:lnTo>
                  <a:lnTo>
                    <a:pt x="2172843" y="0"/>
                  </a:lnTo>
                  <a:lnTo>
                    <a:pt x="2220304" y="3420"/>
                  </a:lnTo>
                  <a:lnTo>
                    <a:pt x="2265603" y="13356"/>
                  </a:lnTo>
                  <a:lnTo>
                    <a:pt x="2308244" y="29319"/>
                  </a:lnTo>
                  <a:lnTo>
                    <a:pt x="2347728" y="50823"/>
                  </a:lnTo>
                  <a:lnTo>
                    <a:pt x="2383561" y="77377"/>
                  </a:lnTo>
                  <a:lnTo>
                    <a:pt x="2415244" y="108496"/>
                  </a:lnTo>
                  <a:lnTo>
                    <a:pt x="2442280" y="143690"/>
                  </a:lnTo>
                  <a:lnTo>
                    <a:pt x="2464173" y="182473"/>
                  </a:lnTo>
                  <a:lnTo>
                    <a:pt x="2480427" y="224355"/>
                  </a:lnTo>
                  <a:lnTo>
                    <a:pt x="2490543" y="268849"/>
                  </a:lnTo>
                  <a:lnTo>
                    <a:pt x="2494026" y="315467"/>
                  </a:lnTo>
                </a:path>
              </a:pathLst>
            </a:custGeom>
            <a:ln w="25400">
              <a:solidFill>
                <a:srgbClr val="BEBEBE"/>
              </a:solidFill>
            </a:ln>
          </p:spPr>
          <p:txBody>
            <a:bodyPr wrap="square" lIns="0" tIns="0" rIns="0" bIns="0" rtlCol="0"/>
            <a:lstStyle/>
            <a:p>
              <a:endParaRPr/>
            </a:p>
          </p:txBody>
        </p:sp>
        <p:sp>
          <p:nvSpPr>
            <p:cNvPr id="13" name="object 13"/>
            <p:cNvSpPr/>
            <p:nvPr/>
          </p:nvSpPr>
          <p:spPr>
            <a:xfrm>
              <a:off x="2882646" y="1761744"/>
              <a:ext cx="1771650" cy="646430"/>
            </a:xfrm>
            <a:custGeom>
              <a:avLst/>
              <a:gdLst/>
              <a:ahLst/>
              <a:cxnLst/>
              <a:rect l="l" t="t" r="r" b="b"/>
              <a:pathLst>
                <a:path w="1771650" h="646430">
                  <a:moveTo>
                    <a:pt x="1771650" y="0"/>
                  </a:moveTo>
                  <a:lnTo>
                    <a:pt x="0" y="0"/>
                  </a:lnTo>
                  <a:lnTo>
                    <a:pt x="0" y="646176"/>
                  </a:lnTo>
                  <a:lnTo>
                    <a:pt x="1771650" y="646176"/>
                  </a:lnTo>
                  <a:lnTo>
                    <a:pt x="1771650" y="0"/>
                  </a:lnTo>
                  <a:close/>
                </a:path>
              </a:pathLst>
            </a:custGeom>
            <a:solidFill>
              <a:srgbClr val="FFFFFF"/>
            </a:solidFill>
          </p:spPr>
          <p:txBody>
            <a:bodyPr wrap="square" lIns="0" tIns="0" rIns="0" bIns="0" rtlCol="0"/>
            <a:lstStyle/>
            <a:p>
              <a:endParaRPr/>
            </a:p>
          </p:txBody>
        </p:sp>
      </p:grpSp>
      <p:sp>
        <p:nvSpPr>
          <p:cNvPr id="14" name="object 14"/>
          <p:cNvSpPr txBox="1"/>
          <p:nvPr/>
        </p:nvSpPr>
        <p:spPr>
          <a:xfrm>
            <a:off x="2980372" y="1788637"/>
            <a:ext cx="1576070" cy="574040"/>
          </a:xfrm>
          <a:prstGeom prst="rect">
            <a:avLst/>
          </a:prstGeom>
        </p:spPr>
        <p:txBody>
          <a:bodyPr vert="horz" wrap="square" lIns="0" tIns="12700" rIns="0" bIns="0" rtlCol="0">
            <a:spAutoFit/>
          </a:bodyPr>
          <a:lstStyle/>
          <a:p>
            <a:pPr marL="76200" marR="5080" indent="-64135">
              <a:lnSpc>
                <a:spcPct val="100000"/>
              </a:lnSpc>
              <a:spcBef>
                <a:spcPts val="100"/>
              </a:spcBef>
            </a:pPr>
            <a:r>
              <a:rPr sz="1800" b="1" spc="-10" dirty="0">
                <a:solidFill>
                  <a:srgbClr val="2D3334"/>
                </a:solidFill>
                <a:latin typeface="Arial"/>
                <a:cs typeface="Arial"/>
              </a:rPr>
              <a:t>NONMEDICAL PERSONNEL</a:t>
            </a:r>
            <a:endParaRPr sz="1800">
              <a:latin typeface="Arial"/>
              <a:cs typeface="Arial"/>
            </a:endParaRPr>
          </a:p>
        </p:txBody>
      </p:sp>
      <p:grpSp>
        <p:nvGrpSpPr>
          <p:cNvPr id="15" name="object 15"/>
          <p:cNvGrpSpPr/>
          <p:nvPr/>
        </p:nvGrpSpPr>
        <p:grpSpPr>
          <a:xfrm>
            <a:off x="2109216" y="1747266"/>
            <a:ext cx="7051675" cy="3519804"/>
            <a:chOff x="2109216" y="1747266"/>
            <a:chExt cx="7051675" cy="3519804"/>
          </a:xfrm>
        </p:grpSpPr>
        <p:pic>
          <p:nvPicPr>
            <p:cNvPr id="16" name="object 16"/>
            <p:cNvPicPr/>
            <p:nvPr/>
          </p:nvPicPr>
          <p:blipFill>
            <a:blip r:embed="rId4" cstate="print"/>
            <a:stretch>
              <a:fillRect/>
            </a:stretch>
          </p:blipFill>
          <p:spPr>
            <a:xfrm>
              <a:off x="7289292" y="2403348"/>
              <a:ext cx="1871471" cy="2863595"/>
            </a:xfrm>
            <a:prstGeom prst="rect">
              <a:avLst/>
            </a:prstGeom>
          </p:spPr>
        </p:pic>
        <p:pic>
          <p:nvPicPr>
            <p:cNvPr id="17" name="object 17"/>
            <p:cNvPicPr/>
            <p:nvPr/>
          </p:nvPicPr>
          <p:blipFill>
            <a:blip r:embed="rId5" cstate="print"/>
            <a:stretch>
              <a:fillRect/>
            </a:stretch>
          </p:blipFill>
          <p:spPr>
            <a:xfrm>
              <a:off x="2109216" y="2403348"/>
              <a:ext cx="1546859" cy="2367533"/>
            </a:xfrm>
            <a:prstGeom prst="rect">
              <a:avLst/>
            </a:prstGeom>
          </p:spPr>
        </p:pic>
        <p:sp>
          <p:nvSpPr>
            <p:cNvPr id="18" name="object 18"/>
            <p:cNvSpPr/>
            <p:nvPr/>
          </p:nvSpPr>
          <p:spPr>
            <a:xfrm>
              <a:off x="6224397" y="2022729"/>
              <a:ext cx="2494280" cy="316230"/>
            </a:xfrm>
            <a:custGeom>
              <a:avLst/>
              <a:gdLst/>
              <a:ahLst/>
              <a:cxnLst/>
              <a:rect l="l" t="t" r="r" b="b"/>
              <a:pathLst>
                <a:path w="2494279" h="316230">
                  <a:moveTo>
                    <a:pt x="0" y="316229"/>
                  </a:moveTo>
                  <a:lnTo>
                    <a:pt x="3490" y="269499"/>
                  </a:lnTo>
                  <a:lnTo>
                    <a:pt x="13631" y="224898"/>
                  </a:lnTo>
                  <a:lnTo>
                    <a:pt x="29923" y="182914"/>
                  </a:lnTo>
                  <a:lnTo>
                    <a:pt x="51869" y="144038"/>
                  </a:lnTo>
                  <a:lnTo>
                    <a:pt x="78970" y="108759"/>
                  </a:lnTo>
                  <a:lnTo>
                    <a:pt x="110729" y="77565"/>
                  </a:lnTo>
                  <a:lnTo>
                    <a:pt x="146648" y="50946"/>
                  </a:lnTo>
                  <a:lnTo>
                    <a:pt x="186228" y="29390"/>
                  </a:lnTo>
                  <a:lnTo>
                    <a:pt x="228971" y="13388"/>
                  </a:lnTo>
                  <a:lnTo>
                    <a:pt x="274381" y="3428"/>
                  </a:lnTo>
                  <a:lnTo>
                    <a:pt x="321957" y="0"/>
                  </a:lnTo>
                  <a:lnTo>
                    <a:pt x="2172068" y="0"/>
                  </a:lnTo>
                  <a:lnTo>
                    <a:pt x="2219644" y="3428"/>
                  </a:lnTo>
                  <a:lnTo>
                    <a:pt x="2265054" y="13388"/>
                  </a:lnTo>
                  <a:lnTo>
                    <a:pt x="2307797" y="29390"/>
                  </a:lnTo>
                  <a:lnTo>
                    <a:pt x="2347377" y="50946"/>
                  </a:lnTo>
                  <a:lnTo>
                    <a:pt x="2383296" y="77565"/>
                  </a:lnTo>
                  <a:lnTo>
                    <a:pt x="2415055" y="108759"/>
                  </a:lnTo>
                  <a:lnTo>
                    <a:pt x="2442156" y="144038"/>
                  </a:lnTo>
                  <a:lnTo>
                    <a:pt x="2464102" y="182914"/>
                  </a:lnTo>
                  <a:lnTo>
                    <a:pt x="2480394" y="224898"/>
                  </a:lnTo>
                  <a:lnTo>
                    <a:pt x="2490535" y="269499"/>
                  </a:lnTo>
                  <a:lnTo>
                    <a:pt x="2494026" y="316229"/>
                  </a:lnTo>
                </a:path>
              </a:pathLst>
            </a:custGeom>
            <a:ln w="25400">
              <a:solidFill>
                <a:srgbClr val="BEBEBE"/>
              </a:solidFill>
            </a:ln>
          </p:spPr>
          <p:txBody>
            <a:bodyPr wrap="square" lIns="0" tIns="0" rIns="0" bIns="0" rtlCol="0"/>
            <a:lstStyle/>
            <a:p>
              <a:endParaRPr/>
            </a:p>
          </p:txBody>
        </p:sp>
        <p:sp>
          <p:nvSpPr>
            <p:cNvPr id="19" name="object 19"/>
            <p:cNvSpPr/>
            <p:nvPr/>
          </p:nvSpPr>
          <p:spPr>
            <a:xfrm>
              <a:off x="6685787" y="1747266"/>
              <a:ext cx="1634489" cy="591820"/>
            </a:xfrm>
            <a:custGeom>
              <a:avLst/>
              <a:gdLst/>
              <a:ahLst/>
              <a:cxnLst/>
              <a:rect l="l" t="t" r="r" b="b"/>
              <a:pathLst>
                <a:path w="1634490" h="591819">
                  <a:moveTo>
                    <a:pt x="1634490" y="0"/>
                  </a:moveTo>
                  <a:lnTo>
                    <a:pt x="0" y="0"/>
                  </a:lnTo>
                  <a:lnTo>
                    <a:pt x="0" y="591312"/>
                  </a:lnTo>
                  <a:lnTo>
                    <a:pt x="1634490" y="591312"/>
                  </a:lnTo>
                  <a:lnTo>
                    <a:pt x="1634490" y="0"/>
                  </a:lnTo>
                  <a:close/>
                </a:path>
              </a:pathLst>
            </a:custGeom>
            <a:solidFill>
              <a:srgbClr val="FFFFFF"/>
            </a:solidFill>
          </p:spPr>
          <p:txBody>
            <a:bodyPr wrap="square" lIns="0" tIns="0" rIns="0" bIns="0" rtlCol="0"/>
            <a:lstStyle/>
            <a:p>
              <a:endParaRPr/>
            </a:p>
          </p:txBody>
        </p:sp>
      </p:grpSp>
      <p:sp>
        <p:nvSpPr>
          <p:cNvPr id="20" name="object 20"/>
          <p:cNvSpPr txBox="1"/>
          <p:nvPr/>
        </p:nvSpPr>
        <p:spPr>
          <a:xfrm>
            <a:off x="6778577" y="1746848"/>
            <a:ext cx="1449070" cy="546735"/>
          </a:xfrm>
          <a:prstGeom prst="rect">
            <a:avLst/>
          </a:prstGeom>
        </p:spPr>
        <p:txBody>
          <a:bodyPr vert="horz" wrap="square" lIns="0" tIns="43815" rIns="0" bIns="0" rtlCol="0">
            <a:spAutoFit/>
          </a:bodyPr>
          <a:lstStyle/>
          <a:p>
            <a:pPr marL="12700" marR="5080" indent="189865">
              <a:lnSpc>
                <a:spcPts val="1939"/>
              </a:lnSpc>
              <a:spcBef>
                <a:spcPts val="345"/>
              </a:spcBef>
            </a:pPr>
            <a:r>
              <a:rPr sz="1800" b="1" spc="-10" dirty="0">
                <a:solidFill>
                  <a:srgbClr val="2D3334"/>
                </a:solidFill>
                <a:latin typeface="Arial"/>
                <a:cs typeface="Arial"/>
              </a:rPr>
              <a:t>MEDICAL PERSONNEL</a:t>
            </a:r>
            <a:endParaRPr sz="1800">
              <a:latin typeface="Arial"/>
              <a:cs typeface="Arial"/>
            </a:endParaRPr>
          </a:p>
        </p:txBody>
      </p:sp>
      <p:sp>
        <p:nvSpPr>
          <p:cNvPr id="21" name="object 21"/>
          <p:cNvSpPr txBox="1"/>
          <p:nvPr/>
        </p:nvSpPr>
        <p:spPr>
          <a:xfrm>
            <a:off x="3852412" y="5375644"/>
            <a:ext cx="5237480" cy="852805"/>
          </a:xfrm>
          <a:prstGeom prst="rect">
            <a:avLst/>
          </a:prstGeom>
        </p:spPr>
        <p:txBody>
          <a:bodyPr vert="horz" wrap="square" lIns="0" tIns="12700" rIns="0" bIns="0" rtlCol="0">
            <a:spAutoFit/>
          </a:bodyPr>
          <a:lstStyle/>
          <a:p>
            <a:pPr marL="3483610">
              <a:lnSpc>
                <a:spcPct val="100000"/>
              </a:lnSpc>
              <a:spcBef>
                <a:spcPts val="100"/>
              </a:spcBef>
            </a:pPr>
            <a:r>
              <a:rPr sz="1800" b="1" dirty="0">
                <a:solidFill>
                  <a:srgbClr val="CD9146"/>
                </a:solidFill>
                <a:latin typeface="Arial"/>
                <a:cs typeface="Arial"/>
              </a:rPr>
              <a:t>YOU</a:t>
            </a:r>
            <a:r>
              <a:rPr sz="1800" b="1" spc="-20" dirty="0">
                <a:solidFill>
                  <a:srgbClr val="CD9146"/>
                </a:solidFill>
                <a:latin typeface="Arial"/>
                <a:cs typeface="Arial"/>
              </a:rPr>
              <a:t> </a:t>
            </a:r>
            <a:r>
              <a:rPr sz="1800" b="1" dirty="0">
                <a:solidFill>
                  <a:srgbClr val="CD9146"/>
                </a:solidFill>
                <a:latin typeface="Arial"/>
                <a:cs typeface="Arial"/>
              </a:rPr>
              <a:t>ARE</a:t>
            </a:r>
            <a:r>
              <a:rPr sz="1800" b="1" spc="-15" dirty="0">
                <a:solidFill>
                  <a:srgbClr val="CD9146"/>
                </a:solidFill>
                <a:latin typeface="Arial"/>
                <a:cs typeface="Arial"/>
              </a:rPr>
              <a:t> </a:t>
            </a:r>
            <a:r>
              <a:rPr sz="1800" b="1" spc="-20" dirty="0">
                <a:solidFill>
                  <a:srgbClr val="CD9146"/>
                </a:solidFill>
                <a:latin typeface="Arial"/>
                <a:cs typeface="Arial"/>
              </a:rPr>
              <a:t>HERE</a:t>
            </a:r>
            <a:endParaRPr sz="1800">
              <a:latin typeface="Arial"/>
              <a:cs typeface="Arial"/>
            </a:endParaRPr>
          </a:p>
          <a:p>
            <a:pPr>
              <a:lnSpc>
                <a:spcPct val="100000"/>
              </a:lnSpc>
              <a:spcBef>
                <a:spcPts val="120"/>
              </a:spcBef>
            </a:pPr>
            <a:endParaRPr sz="1800">
              <a:latin typeface="Arial"/>
              <a:cs typeface="Arial"/>
            </a:endParaRPr>
          </a:p>
          <a:p>
            <a:pPr marL="12700">
              <a:lnSpc>
                <a:spcPct val="100000"/>
              </a:lnSpc>
            </a:pPr>
            <a:r>
              <a:rPr sz="1800" b="1" spc="-10" dirty="0">
                <a:solidFill>
                  <a:srgbClr val="585858"/>
                </a:solidFill>
                <a:latin typeface="Arial"/>
                <a:cs typeface="Arial"/>
              </a:rPr>
              <a:t>STANDARDIZED</a:t>
            </a:r>
            <a:r>
              <a:rPr sz="1800" b="1" spc="-45" dirty="0">
                <a:solidFill>
                  <a:srgbClr val="585858"/>
                </a:solidFill>
                <a:latin typeface="Arial"/>
                <a:cs typeface="Arial"/>
              </a:rPr>
              <a:t> </a:t>
            </a:r>
            <a:r>
              <a:rPr sz="1800" b="1" dirty="0">
                <a:solidFill>
                  <a:srgbClr val="585858"/>
                </a:solidFill>
                <a:latin typeface="Arial"/>
                <a:cs typeface="Arial"/>
              </a:rPr>
              <a:t>JOINT</a:t>
            </a:r>
            <a:r>
              <a:rPr sz="1800" b="1" spc="-30" dirty="0">
                <a:solidFill>
                  <a:srgbClr val="585858"/>
                </a:solidFill>
                <a:latin typeface="Arial"/>
                <a:cs typeface="Arial"/>
              </a:rPr>
              <a:t> </a:t>
            </a:r>
            <a:r>
              <a:rPr sz="1800" b="1" spc="-10" dirty="0">
                <a:solidFill>
                  <a:srgbClr val="585858"/>
                </a:solidFill>
                <a:latin typeface="Arial"/>
                <a:cs typeface="Arial"/>
              </a:rPr>
              <a:t>CURRICULUM</a:t>
            </a:r>
            <a:endParaRPr sz="1800">
              <a:latin typeface="Arial"/>
              <a:cs typeface="Arial"/>
            </a:endParaRPr>
          </a:p>
        </p:txBody>
      </p:sp>
      <p:grpSp>
        <p:nvGrpSpPr>
          <p:cNvPr id="22" name="object 22"/>
          <p:cNvGrpSpPr/>
          <p:nvPr/>
        </p:nvGrpSpPr>
        <p:grpSpPr>
          <a:xfrm>
            <a:off x="3838955" y="2381250"/>
            <a:ext cx="4481830" cy="2997835"/>
            <a:chOff x="3838955" y="2381250"/>
            <a:chExt cx="4481830" cy="2997835"/>
          </a:xfrm>
        </p:grpSpPr>
        <p:sp>
          <p:nvSpPr>
            <p:cNvPr id="23" name="object 23"/>
            <p:cNvSpPr/>
            <p:nvPr/>
          </p:nvSpPr>
          <p:spPr>
            <a:xfrm>
              <a:off x="8102346" y="5263895"/>
              <a:ext cx="218440" cy="115570"/>
            </a:xfrm>
            <a:custGeom>
              <a:avLst/>
              <a:gdLst/>
              <a:ahLst/>
              <a:cxnLst/>
              <a:rect l="l" t="t" r="r" b="b"/>
              <a:pathLst>
                <a:path w="218440" h="115570">
                  <a:moveTo>
                    <a:pt x="108965" y="0"/>
                  </a:moveTo>
                  <a:lnTo>
                    <a:pt x="0" y="115061"/>
                  </a:lnTo>
                  <a:lnTo>
                    <a:pt x="217931" y="115061"/>
                  </a:lnTo>
                  <a:lnTo>
                    <a:pt x="108965" y="0"/>
                  </a:lnTo>
                  <a:close/>
                </a:path>
              </a:pathLst>
            </a:custGeom>
            <a:solidFill>
              <a:srgbClr val="CD9146"/>
            </a:solidFill>
          </p:spPr>
          <p:txBody>
            <a:bodyPr wrap="square" lIns="0" tIns="0" rIns="0" bIns="0" rtlCol="0"/>
            <a:lstStyle/>
            <a:p>
              <a:endParaRPr/>
            </a:p>
          </p:txBody>
        </p:sp>
        <p:pic>
          <p:nvPicPr>
            <p:cNvPr id="24" name="object 24"/>
            <p:cNvPicPr/>
            <p:nvPr/>
          </p:nvPicPr>
          <p:blipFill>
            <a:blip r:embed="rId6" cstate="print"/>
            <a:stretch>
              <a:fillRect/>
            </a:stretch>
          </p:blipFill>
          <p:spPr>
            <a:xfrm>
              <a:off x="3838955" y="2403348"/>
              <a:ext cx="1546859" cy="2367533"/>
            </a:xfrm>
            <a:prstGeom prst="rect">
              <a:avLst/>
            </a:prstGeom>
          </p:spPr>
        </p:pic>
        <p:pic>
          <p:nvPicPr>
            <p:cNvPr id="25" name="object 25"/>
            <p:cNvPicPr/>
            <p:nvPr/>
          </p:nvPicPr>
          <p:blipFill>
            <a:blip r:embed="rId7" cstate="print"/>
            <a:stretch>
              <a:fillRect/>
            </a:stretch>
          </p:blipFill>
          <p:spPr>
            <a:xfrm>
              <a:off x="5559551" y="2381250"/>
              <a:ext cx="1568195" cy="2399537"/>
            </a:xfrm>
            <a:prstGeom prst="rect">
              <a:avLst/>
            </a:prstGeom>
          </p:spPr>
        </p:pic>
      </p:grpSp>
      <p:sp>
        <p:nvSpPr>
          <p:cNvPr id="27" name="object 27"/>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22</a:t>
            </a:r>
            <a:r>
              <a:rPr spc="310" dirty="0"/>
              <a:t> </a:t>
            </a:r>
            <a:r>
              <a:rPr dirty="0"/>
              <a:t>08</a:t>
            </a:r>
            <a:r>
              <a:rPr spc="10" dirty="0"/>
              <a:t> </a:t>
            </a:r>
            <a:r>
              <a:rPr dirty="0"/>
              <a:t>AUG</a:t>
            </a:r>
            <a:r>
              <a:rPr spc="-5" dirty="0"/>
              <a:t> </a:t>
            </a:r>
            <a:r>
              <a:rPr spc="-25" dirty="0"/>
              <a:t>23</a:t>
            </a:r>
          </a:p>
        </p:txBody>
      </p:sp>
      <p:sp>
        <p:nvSpPr>
          <p:cNvPr id="28" name="object 28"/>
          <p:cNvSpPr txBox="1">
            <a:spLocks noGrp="1"/>
          </p:cNvSpPr>
          <p:nvPr>
            <p:ph type="sldNum" sz="quarter" idx="7"/>
          </p:nvPr>
        </p:nvSpPr>
        <p:spPr>
          <a:prstGeom prst="rect">
            <a:avLst/>
          </a:prstGeom>
        </p:spPr>
        <p:txBody>
          <a:bodyPr vert="horz" wrap="square" lIns="0" tIns="0" rIns="0" bIns="0" rtlCol="0">
            <a:spAutoFit/>
          </a:bodyPr>
          <a:lstStyle/>
          <a:p>
            <a:pPr marL="122555">
              <a:lnSpc>
                <a:spcPts val="1425"/>
              </a:lnSpc>
            </a:pPr>
            <a:fld id="{81D60167-4931-47E6-BA6A-407CBD079E47}" type="slidenum">
              <a:rPr spc="-50" dirty="0"/>
              <a:t>2</a:t>
            </a:fld>
            <a:endParaRPr spc="-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037490" y="289778"/>
            <a:ext cx="611822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756F6F"/>
                </a:solidFill>
                <a:latin typeface="Arial"/>
                <a:cs typeface="Arial"/>
              </a:rPr>
              <a:t>Module</a:t>
            </a:r>
            <a:r>
              <a:rPr sz="2000" b="1" spc="-55" dirty="0">
                <a:solidFill>
                  <a:srgbClr val="756F6F"/>
                </a:solidFill>
                <a:latin typeface="Arial"/>
                <a:cs typeface="Arial"/>
              </a:rPr>
              <a:t> </a:t>
            </a:r>
            <a:r>
              <a:rPr sz="2000" b="1" dirty="0">
                <a:solidFill>
                  <a:srgbClr val="756F6F"/>
                </a:solidFill>
                <a:latin typeface="Arial"/>
                <a:cs typeface="Arial"/>
              </a:rPr>
              <a:t>22:</a:t>
            </a:r>
            <a:r>
              <a:rPr sz="2000" b="1" spc="-65" dirty="0">
                <a:solidFill>
                  <a:srgbClr val="756F6F"/>
                </a:solidFill>
                <a:latin typeface="Arial"/>
                <a:cs typeface="Arial"/>
              </a:rPr>
              <a:t> </a:t>
            </a:r>
            <a:r>
              <a:rPr sz="2000" b="1" spc="-10" dirty="0">
                <a:solidFill>
                  <a:srgbClr val="756F6F"/>
                </a:solidFill>
                <a:latin typeface="Arial"/>
                <a:cs typeface="Arial"/>
              </a:rPr>
              <a:t>Cardiopulmonary</a:t>
            </a:r>
            <a:r>
              <a:rPr sz="2000" b="1" spc="-45" dirty="0">
                <a:solidFill>
                  <a:srgbClr val="756F6F"/>
                </a:solidFill>
                <a:latin typeface="Arial"/>
                <a:cs typeface="Arial"/>
              </a:rPr>
              <a:t> </a:t>
            </a:r>
            <a:r>
              <a:rPr sz="2000" b="1" dirty="0">
                <a:solidFill>
                  <a:srgbClr val="756F6F"/>
                </a:solidFill>
                <a:latin typeface="Arial"/>
                <a:cs typeface="Arial"/>
              </a:rPr>
              <a:t>Resuscitation</a:t>
            </a:r>
            <a:r>
              <a:rPr sz="2000" b="1" spc="-55" dirty="0">
                <a:solidFill>
                  <a:srgbClr val="756F6F"/>
                </a:solidFill>
                <a:latin typeface="Arial"/>
                <a:cs typeface="Arial"/>
              </a:rPr>
              <a:t> </a:t>
            </a:r>
            <a:r>
              <a:rPr sz="2000" b="1" dirty="0">
                <a:solidFill>
                  <a:srgbClr val="756F6F"/>
                </a:solidFill>
                <a:latin typeface="Arial"/>
                <a:cs typeface="Arial"/>
              </a:rPr>
              <a:t>in</a:t>
            </a:r>
            <a:r>
              <a:rPr sz="2000" b="1" spc="-65" dirty="0">
                <a:solidFill>
                  <a:srgbClr val="756F6F"/>
                </a:solidFill>
                <a:latin typeface="Arial"/>
                <a:cs typeface="Arial"/>
              </a:rPr>
              <a:t> </a:t>
            </a:r>
            <a:r>
              <a:rPr sz="2000" b="1" spc="-25" dirty="0">
                <a:solidFill>
                  <a:srgbClr val="756F6F"/>
                </a:solidFill>
                <a:latin typeface="Arial"/>
                <a:cs typeface="Arial"/>
              </a:rPr>
              <a:t>TFC</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p:nvPr/>
        </p:nvSpPr>
        <p:spPr>
          <a:xfrm>
            <a:off x="1297686" y="1899664"/>
            <a:ext cx="9625965" cy="2825115"/>
          </a:xfrm>
          <a:custGeom>
            <a:avLst/>
            <a:gdLst/>
            <a:ahLst/>
            <a:cxnLst/>
            <a:rect l="l" t="t" r="r" b="b"/>
            <a:pathLst>
              <a:path w="9625965" h="2825115">
                <a:moveTo>
                  <a:pt x="0" y="90246"/>
                </a:moveTo>
                <a:lnTo>
                  <a:pt x="7091" y="55121"/>
                </a:lnTo>
                <a:lnTo>
                  <a:pt x="26430" y="26435"/>
                </a:lnTo>
                <a:lnTo>
                  <a:pt x="55115" y="7092"/>
                </a:lnTo>
                <a:lnTo>
                  <a:pt x="90246" y="0"/>
                </a:lnTo>
                <a:lnTo>
                  <a:pt x="9535337" y="0"/>
                </a:lnTo>
                <a:lnTo>
                  <a:pt x="9570468" y="7092"/>
                </a:lnTo>
                <a:lnTo>
                  <a:pt x="9599153" y="26435"/>
                </a:lnTo>
                <a:lnTo>
                  <a:pt x="9618492" y="55121"/>
                </a:lnTo>
                <a:lnTo>
                  <a:pt x="9625584" y="90246"/>
                </a:lnTo>
                <a:lnTo>
                  <a:pt x="9625584" y="2734487"/>
                </a:lnTo>
                <a:lnTo>
                  <a:pt x="9618492" y="2769618"/>
                </a:lnTo>
                <a:lnTo>
                  <a:pt x="9599153" y="2798303"/>
                </a:lnTo>
                <a:lnTo>
                  <a:pt x="9570468" y="2817642"/>
                </a:lnTo>
                <a:lnTo>
                  <a:pt x="9535337" y="2824734"/>
                </a:lnTo>
                <a:lnTo>
                  <a:pt x="90246" y="2824734"/>
                </a:lnTo>
                <a:lnTo>
                  <a:pt x="55115" y="2817642"/>
                </a:lnTo>
                <a:lnTo>
                  <a:pt x="26430" y="2798303"/>
                </a:lnTo>
                <a:lnTo>
                  <a:pt x="7091" y="2769618"/>
                </a:lnTo>
                <a:lnTo>
                  <a:pt x="0" y="2734487"/>
                </a:lnTo>
                <a:lnTo>
                  <a:pt x="0" y="90246"/>
                </a:lnTo>
                <a:close/>
              </a:path>
            </a:pathLst>
          </a:custGeom>
          <a:ln w="28575">
            <a:solidFill>
              <a:srgbClr val="D7D9D7"/>
            </a:solidFill>
          </a:ln>
        </p:spPr>
        <p:txBody>
          <a:bodyPr wrap="square" lIns="0" tIns="0" rIns="0" bIns="0" rtlCol="0"/>
          <a:lstStyle/>
          <a:p>
            <a:endParaRPr/>
          </a:p>
        </p:txBody>
      </p:sp>
      <p:sp>
        <p:nvSpPr>
          <p:cNvPr id="5" name="object 5"/>
          <p:cNvSpPr txBox="1"/>
          <p:nvPr/>
        </p:nvSpPr>
        <p:spPr>
          <a:xfrm>
            <a:off x="2018314" y="2112552"/>
            <a:ext cx="8331834" cy="330200"/>
          </a:xfrm>
          <a:prstGeom prst="rect">
            <a:avLst/>
          </a:prstGeom>
        </p:spPr>
        <p:txBody>
          <a:bodyPr vert="horz" wrap="square" lIns="0" tIns="12065" rIns="0" bIns="0" rtlCol="0">
            <a:spAutoFit/>
          </a:bodyPr>
          <a:lstStyle/>
          <a:p>
            <a:pPr marL="12700">
              <a:lnSpc>
                <a:spcPct val="100000"/>
              </a:lnSpc>
              <a:spcBef>
                <a:spcPts val="95"/>
              </a:spcBef>
            </a:pPr>
            <a:r>
              <a:rPr sz="2000" b="1" dirty="0">
                <a:latin typeface="Arial"/>
                <a:cs typeface="Arial"/>
              </a:rPr>
              <a:t>Describe</a:t>
            </a:r>
            <a:r>
              <a:rPr sz="2000" b="1" spc="-55" dirty="0">
                <a:latin typeface="Arial"/>
                <a:cs typeface="Arial"/>
              </a:rPr>
              <a:t> </a:t>
            </a:r>
            <a:r>
              <a:rPr sz="2000" b="1" spc="-10" dirty="0">
                <a:latin typeface="Arial"/>
                <a:cs typeface="Arial"/>
              </a:rPr>
              <a:t>cardiopulmonary</a:t>
            </a:r>
            <a:r>
              <a:rPr sz="2000" b="1" spc="-45" dirty="0">
                <a:latin typeface="Arial"/>
                <a:cs typeface="Arial"/>
              </a:rPr>
              <a:t> </a:t>
            </a:r>
            <a:r>
              <a:rPr sz="2000" b="1" dirty="0">
                <a:latin typeface="Arial"/>
                <a:cs typeface="Arial"/>
              </a:rPr>
              <a:t>resuscitation</a:t>
            </a:r>
            <a:r>
              <a:rPr sz="2000" b="1" spc="-65" dirty="0">
                <a:latin typeface="Arial"/>
                <a:cs typeface="Arial"/>
              </a:rPr>
              <a:t> </a:t>
            </a:r>
            <a:r>
              <a:rPr sz="2000" b="1" dirty="0">
                <a:latin typeface="Arial"/>
                <a:cs typeface="Arial"/>
              </a:rPr>
              <a:t>(CPR)</a:t>
            </a:r>
            <a:r>
              <a:rPr sz="2000" b="1" spc="-50" dirty="0">
                <a:latin typeface="Arial"/>
                <a:cs typeface="Arial"/>
              </a:rPr>
              <a:t> </a:t>
            </a:r>
            <a:r>
              <a:rPr sz="2000" b="1" dirty="0">
                <a:latin typeface="Arial"/>
                <a:cs typeface="Arial"/>
              </a:rPr>
              <a:t>in</a:t>
            </a:r>
            <a:r>
              <a:rPr sz="2000" b="1" spc="-65" dirty="0">
                <a:latin typeface="Arial"/>
                <a:cs typeface="Arial"/>
              </a:rPr>
              <a:t> </a:t>
            </a:r>
            <a:r>
              <a:rPr sz="2000" b="1" dirty="0">
                <a:latin typeface="Arial"/>
                <a:cs typeface="Arial"/>
              </a:rPr>
              <a:t>Tactical</a:t>
            </a:r>
            <a:r>
              <a:rPr sz="2000" b="1" spc="-65" dirty="0">
                <a:latin typeface="Arial"/>
                <a:cs typeface="Arial"/>
              </a:rPr>
              <a:t> </a:t>
            </a:r>
            <a:r>
              <a:rPr sz="2000" b="1" dirty="0">
                <a:latin typeface="Arial"/>
                <a:cs typeface="Arial"/>
              </a:rPr>
              <a:t>Field</a:t>
            </a:r>
            <a:r>
              <a:rPr sz="2000" b="1" spc="-70" dirty="0">
                <a:latin typeface="Arial"/>
                <a:cs typeface="Arial"/>
              </a:rPr>
              <a:t> </a:t>
            </a:r>
            <a:r>
              <a:rPr sz="2000" b="1" spc="-10" dirty="0">
                <a:latin typeface="Arial"/>
                <a:cs typeface="Arial"/>
              </a:rPr>
              <a:t>Care.</a:t>
            </a:r>
            <a:endParaRPr sz="2000">
              <a:latin typeface="Arial"/>
              <a:cs typeface="Arial"/>
            </a:endParaRPr>
          </a:p>
        </p:txBody>
      </p:sp>
      <p:grpSp>
        <p:nvGrpSpPr>
          <p:cNvPr id="6" name="object 6"/>
          <p:cNvGrpSpPr/>
          <p:nvPr/>
        </p:nvGrpSpPr>
        <p:grpSpPr>
          <a:xfrm>
            <a:off x="1516380" y="2584894"/>
            <a:ext cx="9213215" cy="1276985"/>
            <a:chOff x="1516380" y="2584894"/>
            <a:chExt cx="9213215" cy="1276985"/>
          </a:xfrm>
        </p:grpSpPr>
        <p:sp>
          <p:nvSpPr>
            <p:cNvPr id="7" name="object 7"/>
            <p:cNvSpPr/>
            <p:nvPr/>
          </p:nvSpPr>
          <p:spPr>
            <a:xfrm>
              <a:off x="1516380" y="2599182"/>
              <a:ext cx="9213215" cy="0"/>
            </a:xfrm>
            <a:custGeom>
              <a:avLst/>
              <a:gdLst/>
              <a:ahLst/>
              <a:cxnLst/>
              <a:rect l="l" t="t" r="r" b="b"/>
              <a:pathLst>
                <a:path w="9213215">
                  <a:moveTo>
                    <a:pt x="0" y="0"/>
                  </a:moveTo>
                  <a:lnTo>
                    <a:pt x="9213151" y="0"/>
                  </a:lnTo>
                </a:path>
              </a:pathLst>
            </a:custGeom>
            <a:ln w="28575">
              <a:solidFill>
                <a:srgbClr val="898B8B"/>
              </a:solidFill>
              <a:prstDash val="dot"/>
            </a:ln>
          </p:spPr>
          <p:txBody>
            <a:bodyPr wrap="square" lIns="0" tIns="0" rIns="0" bIns="0" rtlCol="0"/>
            <a:lstStyle/>
            <a:p>
              <a:endParaRPr/>
            </a:p>
          </p:txBody>
        </p:sp>
        <p:pic>
          <p:nvPicPr>
            <p:cNvPr id="8" name="object 8"/>
            <p:cNvPicPr/>
            <p:nvPr/>
          </p:nvPicPr>
          <p:blipFill>
            <a:blip r:embed="rId4" cstate="print"/>
            <a:stretch>
              <a:fillRect/>
            </a:stretch>
          </p:blipFill>
          <p:spPr>
            <a:xfrm>
              <a:off x="1540750" y="2793987"/>
              <a:ext cx="220237" cy="220237"/>
            </a:xfrm>
            <a:prstGeom prst="rect">
              <a:avLst/>
            </a:prstGeom>
          </p:spPr>
        </p:pic>
        <p:pic>
          <p:nvPicPr>
            <p:cNvPr id="9" name="object 9"/>
            <p:cNvPicPr/>
            <p:nvPr/>
          </p:nvPicPr>
          <p:blipFill>
            <a:blip r:embed="rId4" cstate="print"/>
            <a:stretch>
              <a:fillRect/>
            </a:stretch>
          </p:blipFill>
          <p:spPr>
            <a:xfrm>
              <a:off x="1540750" y="3641164"/>
              <a:ext cx="220237" cy="220237"/>
            </a:xfrm>
            <a:prstGeom prst="rect">
              <a:avLst/>
            </a:prstGeom>
          </p:spPr>
        </p:pic>
        <p:pic>
          <p:nvPicPr>
            <p:cNvPr id="10" name="object 10"/>
            <p:cNvPicPr/>
            <p:nvPr/>
          </p:nvPicPr>
          <p:blipFill>
            <a:blip r:embed="rId5" cstate="print"/>
            <a:stretch>
              <a:fillRect/>
            </a:stretch>
          </p:blipFill>
          <p:spPr>
            <a:xfrm>
              <a:off x="1549723" y="3327855"/>
              <a:ext cx="202298" cy="202285"/>
            </a:xfrm>
            <a:prstGeom prst="rect">
              <a:avLst/>
            </a:prstGeom>
          </p:spPr>
        </p:pic>
        <p:pic>
          <p:nvPicPr>
            <p:cNvPr id="11" name="object 11"/>
            <p:cNvPicPr/>
            <p:nvPr/>
          </p:nvPicPr>
          <p:blipFill>
            <a:blip r:embed="rId6" cstate="print"/>
            <a:stretch>
              <a:fillRect/>
            </a:stretch>
          </p:blipFill>
          <p:spPr>
            <a:xfrm>
              <a:off x="1543373" y="3321505"/>
              <a:ext cx="214998" cy="214985"/>
            </a:xfrm>
            <a:prstGeom prst="rect">
              <a:avLst/>
            </a:prstGeom>
          </p:spPr>
        </p:pic>
      </p:grpSp>
      <p:sp>
        <p:nvSpPr>
          <p:cNvPr id="12" name="object 12"/>
          <p:cNvSpPr txBox="1"/>
          <p:nvPr/>
        </p:nvSpPr>
        <p:spPr>
          <a:xfrm>
            <a:off x="1488856" y="2095762"/>
            <a:ext cx="363855" cy="391160"/>
          </a:xfrm>
          <a:prstGeom prst="rect">
            <a:avLst/>
          </a:prstGeom>
        </p:spPr>
        <p:txBody>
          <a:bodyPr vert="horz" wrap="square" lIns="0" tIns="12700" rIns="0" bIns="0" rtlCol="0">
            <a:spAutoFit/>
          </a:bodyPr>
          <a:lstStyle/>
          <a:p>
            <a:pPr marL="12700">
              <a:lnSpc>
                <a:spcPct val="100000"/>
              </a:lnSpc>
              <a:spcBef>
                <a:spcPts val="100"/>
              </a:spcBef>
            </a:pPr>
            <a:r>
              <a:rPr sz="2400" b="1" spc="-25" dirty="0">
                <a:solidFill>
                  <a:srgbClr val="BB8542"/>
                </a:solidFill>
                <a:latin typeface="Arial"/>
                <a:cs typeface="Arial"/>
              </a:rPr>
              <a:t>24</a:t>
            </a:r>
            <a:endParaRPr sz="2400">
              <a:latin typeface="Arial"/>
              <a:cs typeface="Arial"/>
            </a:endParaRPr>
          </a:p>
        </p:txBody>
      </p:sp>
      <p:sp>
        <p:nvSpPr>
          <p:cNvPr id="13" name="object 13"/>
          <p:cNvSpPr txBox="1"/>
          <p:nvPr/>
        </p:nvSpPr>
        <p:spPr>
          <a:xfrm>
            <a:off x="4119155" y="6195319"/>
            <a:ext cx="1410970" cy="238760"/>
          </a:xfrm>
          <a:prstGeom prst="rect">
            <a:avLst/>
          </a:prstGeom>
        </p:spPr>
        <p:txBody>
          <a:bodyPr vert="horz" wrap="square" lIns="0" tIns="12065" rIns="0" bIns="0" rtlCol="0">
            <a:spAutoFit/>
          </a:bodyPr>
          <a:lstStyle/>
          <a:p>
            <a:pPr marL="12700">
              <a:lnSpc>
                <a:spcPct val="100000"/>
              </a:lnSpc>
              <a:spcBef>
                <a:spcPts val="95"/>
              </a:spcBef>
            </a:pPr>
            <a:r>
              <a:rPr sz="1400" dirty="0">
                <a:solidFill>
                  <a:srgbClr val="2D3334"/>
                </a:solidFill>
                <a:latin typeface="Arial MT"/>
                <a:cs typeface="Arial MT"/>
              </a:rPr>
              <a:t>=</a:t>
            </a:r>
            <a:r>
              <a:rPr sz="1400" spc="-20" dirty="0">
                <a:solidFill>
                  <a:srgbClr val="2D3334"/>
                </a:solidFill>
                <a:latin typeface="Arial MT"/>
                <a:cs typeface="Arial MT"/>
              </a:rPr>
              <a:t> </a:t>
            </a:r>
            <a:r>
              <a:rPr sz="1400" dirty="0">
                <a:solidFill>
                  <a:srgbClr val="2D3334"/>
                </a:solidFill>
                <a:latin typeface="Arial MT"/>
                <a:cs typeface="Arial MT"/>
              </a:rPr>
              <a:t>Cognitive</a:t>
            </a:r>
            <a:r>
              <a:rPr sz="1400" spc="-35" dirty="0">
                <a:solidFill>
                  <a:srgbClr val="2D3334"/>
                </a:solidFill>
                <a:latin typeface="Arial MT"/>
                <a:cs typeface="Arial MT"/>
              </a:rPr>
              <a:t> </a:t>
            </a:r>
            <a:r>
              <a:rPr sz="1400" spc="-20" dirty="0">
                <a:solidFill>
                  <a:srgbClr val="2D3334"/>
                </a:solidFill>
                <a:latin typeface="Arial MT"/>
                <a:cs typeface="Arial MT"/>
              </a:rPr>
              <a:t>ELOs</a:t>
            </a:r>
            <a:endParaRPr sz="1400">
              <a:latin typeface="Arial MT"/>
              <a:cs typeface="Arial MT"/>
            </a:endParaRPr>
          </a:p>
        </p:txBody>
      </p:sp>
      <p:pic>
        <p:nvPicPr>
          <p:cNvPr id="14" name="object 14"/>
          <p:cNvPicPr/>
          <p:nvPr/>
        </p:nvPicPr>
        <p:blipFill>
          <a:blip r:embed="rId7" cstate="print"/>
          <a:stretch>
            <a:fillRect/>
          </a:stretch>
        </p:blipFill>
        <p:spPr>
          <a:xfrm>
            <a:off x="3857804" y="6214424"/>
            <a:ext cx="213590" cy="213600"/>
          </a:xfrm>
          <a:prstGeom prst="rect">
            <a:avLst/>
          </a:prstGeom>
        </p:spPr>
      </p:pic>
      <p:sp>
        <p:nvSpPr>
          <p:cNvPr id="15" name="object 15"/>
          <p:cNvSpPr txBox="1"/>
          <p:nvPr/>
        </p:nvSpPr>
        <p:spPr>
          <a:xfrm>
            <a:off x="5999705" y="6195319"/>
            <a:ext cx="1685925" cy="238760"/>
          </a:xfrm>
          <a:prstGeom prst="rect">
            <a:avLst/>
          </a:prstGeom>
        </p:spPr>
        <p:txBody>
          <a:bodyPr vert="horz" wrap="square" lIns="0" tIns="12065" rIns="0" bIns="0" rtlCol="0">
            <a:spAutoFit/>
          </a:bodyPr>
          <a:lstStyle/>
          <a:p>
            <a:pPr marL="12700">
              <a:lnSpc>
                <a:spcPct val="100000"/>
              </a:lnSpc>
              <a:spcBef>
                <a:spcPts val="95"/>
              </a:spcBef>
            </a:pPr>
            <a:r>
              <a:rPr sz="1400" dirty="0">
                <a:solidFill>
                  <a:srgbClr val="2D3334"/>
                </a:solidFill>
                <a:latin typeface="Arial MT"/>
                <a:cs typeface="Arial MT"/>
              </a:rPr>
              <a:t>=</a:t>
            </a:r>
            <a:r>
              <a:rPr sz="1400" spc="-25" dirty="0">
                <a:solidFill>
                  <a:srgbClr val="2D3334"/>
                </a:solidFill>
                <a:latin typeface="Arial MT"/>
                <a:cs typeface="Arial MT"/>
              </a:rPr>
              <a:t> </a:t>
            </a:r>
            <a:r>
              <a:rPr sz="1400" dirty="0">
                <a:solidFill>
                  <a:srgbClr val="2D3334"/>
                </a:solidFill>
                <a:latin typeface="Arial MT"/>
                <a:cs typeface="Arial MT"/>
              </a:rPr>
              <a:t>Performance</a:t>
            </a:r>
            <a:r>
              <a:rPr sz="1400" spc="-40" dirty="0">
                <a:solidFill>
                  <a:srgbClr val="2D3334"/>
                </a:solidFill>
                <a:latin typeface="Arial MT"/>
                <a:cs typeface="Arial MT"/>
              </a:rPr>
              <a:t> </a:t>
            </a:r>
            <a:r>
              <a:rPr sz="1400" spc="-20" dirty="0">
                <a:solidFill>
                  <a:srgbClr val="2D3334"/>
                </a:solidFill>
                <a:latin typeface="Arial MT"/>
                <a:cs typeface="Arial MT"/>
              </a:rPr>
              <a:t>ELOs</a:t>
            </a:r>
            <a:endParaRPr sz="1400">
              <a:latin typeface="Arial MT"/>
              <a:cs typeface="Arial MT"/>
            </a:endParaRPr>
          </a:p>
        </p:txBody>
      </p:sp>
      <p:sp>
        <p:nvSpPr>
          <p:cNvPr id="16" name="object 16"/>
          <p:cNvSpPr txBox="1">
            <a:spLocks noGrp="1"/>
          </p:cNvSpPr>
          <p:nvPr>
            <p:ph type="title"/>
          </p:nvPr>
        </p:nvSpPr>
        <p:spPr>
          <a:xfrm>
            <a:off x="2728283" y="1087430"/>
            <a:ext cx="6764655" cy="452755"/>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000000"/>
                </a:solidFill>
              </a:rPr>
              <a:t>1</a:t>
            </a:r>
            <a:r>
              <a:rPr sz="2800" spc="-50" dirty="0">
                <a:solidFill>
                  <a:srgbClr val="000000"/>
                </a:solidFill>
              </a:rPr>
              <a:t> </a:t>
            </a:r>
            <a:r>
              <a:rPr sz="2800" dirty="0">
                <a:solidFill>
                  <a:srgbClr val="000000"/>
                </a:solidFill>
              </a:rPr>
              <a:t>x</a:t>
            </a:r>
            <a:r>
              <a:rPr sz="2800" spc="-55" dirty="0">
                <a:solidFill>
                  <a:srgbClr val="000000"/>
                </a:solidFill>
              </a:rPr>
              <a:t> </a:t>
            </a:r>
            <a:r>
              <a:rPr sz="2800" dirty="0">
                <a:solidFill>
                  <a:srgbClr val="BB8542"/>
                </a:solidFill>
              </a:rPr>
              <a:t>TERMINAL</a:t>
            </a:r>
            <a:r>
              <a:rPr sz="2800" spc="-50" dirty="0">
                <a:solidFill>
                  <a:srgbClr val="BB8542"/>
                </a:solidFill>
              </a:rPr>
              <a:t> </a:t>
            </a:r>
            <a:r>
              <a:rPr sz="2800" dirty="0">
                <a:solidFill>
                  <a:srgbClr val="BB8542"/>
                </a:solidFill>
              </a:rPr>
              <a:t>LEARNING</a:t>
            </a:r>
            <a:r>
              <a:rPr sz="2800" spc="-55" dirty="0">
                <a:solidFill>
                  <a:srgbClr val="BB8542"/>
                </a:solidFill>
              </a:rPr>
              <a:t> </a:t>
            </a:r>
            <a:r>
              <a:rPr sz="2800" spc="-10" dirty="0">
                <a:solidFill>
                  <a:srgbClr val="BB8542"/>
                </a:solidFill>
              </a:rPr>
              <a:t>OBJECTIVES</a:t>
            </a:r>
            <a:endParaRPr sz="2800"/>
          </a:p>
        </p:txBody>
      </p:sp>
      <p:sp>
        <p:nvSpPr>
          <p:cNvPr id="17" name="object 17"/>
          <p:cNvSpPr txBox="1"/>
          <p:nvPr/>
        </p:nvSpPr>
        <p:spPr>
          <a:xfrm>
            <a:off x="717798" y="6149687"/>
            <a:ext cx="167005" cy="330200"/>
          </a:xfrm>
          <a:prstGeom prst="rect">
            <a:avLst/>
          </a:prstGeom>
        </p:spPr>
        <p:txBody>
          <a:bodyPr vert="horz" wrap="square" lIns="0" tIns="12065" rIns="0" bIns="0" rtlCol="0">
            <a:spAutoFit/>
          </a:bodyPr>
          <a:lstStyle/>
          <a:p>
            <a:pPr marL="12700">
              <a:lnSpc>
                <a:spcPct val="100000"/>
              </a:lnSpc>
              <a:spcBef>
                <a:spcPts val="95"/>
              </a:spcBef>
            </a:pPr>
            <a:r>
              <a:rPr sz="2000" b="1" spc="-50" dirty="0">
                <a:solidFill>
                  <a:srgbClr val="BB8542"/>
                </a:solidFill>
                <a:latin typeface="Arial"/>
                <a:cs typeface="Arial"/>
              </a:rPr>
              <a:t>#</a:t>
            </a:r>
            <a:endParaRPr sz="2000">
              <a:latin typeface="Arial"/>
              <a:cs typeface="Arial"/>
            </a:endParaRPr>
          </a:p>
        </p:txBody>
      </p:sp>
      <p:sp>
        <p:nvSpPr>
          <p:cNvPr id="18" name="object 18"/>
          <p:cNvSpPr txBox="1"/>
          <p:nvPr/>
        </p:nvSpPr>
        <p:spPr>
          <a:xfrm>
            <a:off x="991985" y="6195319"/>
            <a:ext cx="2661920" cy="238760"/>
          </a:xfrm>
          <a:prstGeom prst="rect">
            <a:avLst/>
          </a:prstGeom>
        </p:spPr>
        <p:txBody>
          <a:bodyPr vert="horz" wrap="square" lIns="0" tIns="12065" rIns="0" bIns="0" rtlCol="0">
            <a:spAutoFit/>
          </a:bodyPr>
          <a:lstStyle/>
          <a:p>
            <a:pPr marL="12700">
              <a:lnSpc>
                <a:spcPct val="100000"/>
              </a:lnSpc>
              <a:spcBef>
                <a:spcPts val="95"/>
              </a:spcBef>
            </a:pPr>
            <a:r>
              <a:rPr sz="1400" dirty="0">
                <a:solidFill>
                  <a:srgbClr val="2D3334"/>
                </a:solidFill>
                <a:latin typeface="Arial MT"/>
                <a:cs typeface="Arial MT"/>
              </a:rPr>
              <a:t>=</a:t>
            </a:r>
            <a:r>
              <a:rPr sz="1400" spc="-35" dirty="0">
                <a:solidFill>
                  <a:srgbClr val="2D3334"/>
                </a:solidFill>
                <a:latin typeface="Arial MT"/>
                <a:cs typeface="Arial MT"/>
              </a:rPr>
              <a:t> </a:t>
            </a:r>
            <a:r>
              <a:rPr sz="1400" b="1" dirty="0">
                <a:solidFill>
                  <a:srgbClr val="2D3334"/>
                </a:solidFill>
                <a:latin typeface="Arial"/>
                <a:cs typeface="Arial"/>
              </a:rPr>
              <a:t>Terminal</a:t>
            </a:r>
            <a:r>
              <a:rPr sz="1400" b="1" spc="-35" dirty="0">
                <a:solidFill>
                  <a:srgbClr val="2D3334"/>
                </a:solidFill>
                <a:latin typeface="Arial"/>
                <a:cs typeface="Arial"/>
              </a:rPr>
              <a:t> </a:t>
            </a:r>
            <a:r>
              <a:rPr sz="1400" b="1" dirty="0">
                <a:solidFill>
                  <a:srgbClr val="2D3334"/>
                </a:solidFill>
                <a:latin typeface="Arial"/>
                <a:cs typeface="Arial"/>
              </a:rPr>
              <a:t>Learning</a:t>
            </a:r>
            <a:r>
              <a:rPr sz="1400" b="1" spc="-40" dirty="0">
                <a:solidFill>
                  <a:srgbClr val="2D3334"/>
                </a:solidFill>
                <a:latin typeface="Arial"/>
                <a:cs typeface="Arial"/>
              </a:rPr>
              <a:t> </a:t>
            </a:r>
            <a:r>
              <a:rPr sz="1400" b="1" spc="-10" dirty="0">
                <a:solidFill>
                  <a:srgbClr val="2D3334"/>
                </a:solidFill>
                <a:latin typeface="Arial"/>
                <a:cs typeface="Arial"/>
              </a:rPr>
              <a:t>Objectives</a:t>
            </a:r>
            <a:endParaRPr sz="1400">
              <a:latin typeface="Arial"/>
              <a:cs typeface="Arial"/>
            </a:endParaRPr>
          </a:p>
        </p:txBody>
      </p:sp>
      <p:sp>
        <p:nvSpPr>
          <p:cNvPr id="19" name="object 19"/>
          <p:cNvSpPr txBox="1"/>
          <p:nvPr/>
        </p:nvSpPr>
        <p:spPr>
          <a:xfrm>
            <a:off x="2619352" y="4988480"/>
            <a:ext cx="6981825" cy="452755"/>
          </a:xfrm>
          <a:prstGeom prst="rect">
            <a:avLst/>
          </a:prstGeom>
        </p:spPr>
        <p:txBody>
          <a:bodyPr vert="horz" wrap="square" lIns="0" tIns="12700" rIns="0" bIns="0" rtlCol="0">
            <a:spAutoFit/>
          </a:bodyPr>
          <a:lstStyle/>
          <a:p>
            <a:pPr marL="12700">
              <a:lnSpc>
                <a:spcPct val="100000"/>
              </a:lnSpc>
              <a:spcBef>
                <a:spcPts val="100"/>
              </a:spcBef>
            </a:pPr>
            <a:r>
              <a:rPr sz="2800" b="1" dirty="0">
                <a:latin typeface="Arial"/>
                <a:cs typeface="Arial"/>
              </a:rPr>
              <a:t>03</a:t>
            </a:r>
            <a:r>
              <a:rPr sz="2800" b="1" spc="-45" dirty="0">
                <a:latin typeface="Arial"/>
                <a:cs typeface="Arial"/>
              </a:rPr>
              <a:t> </a:t>
            </a:r>
            <a:r>
              <a:rPr sz="2800" b="1" dirty="0">
                <a:latin typeface="Arial"/>
                <a:cs typeface="Arial"/>
              </a:rPr>
              <a:t>x</a:t>
            </a:r>
            <a:r>
              <a:rPr sz="2800" b="1" spc="-40" dirty="0">
                <a:latin typeface="Arial"/>
                <a:cs typeface="Arial"/>
              </a:rPr>
              <a:t> </a:t>
            </a:r>
            <a:r>
              <a:rPr sz="2800" b="1" dirty="0">
                <a:solidFill>
                  <a:srgbClr val="BB8542"/>
                </a:solidFill>
                <a:latin typeface="Arial"/>
                <a:cs typeface="Arial"/>
              </a:rPr>
              <a:t>ENABLING</a:t>
            </a:r>
            <a:r>
              <a:rPr sz="2800" b="1" spc="-55" dirty="0">
                <a:solidFill>
                  <a:srgbClr val="BB8542"/>
                </a:solidFill>
                <a:latin typeface="Arial"/>
                <a:cs typeface="Arial"/>
              </a:rPr>
              <a:t> </a:t>
            </a:r>
            <a:r>
              <a:rPr sz="2800" b="1" dirty="0">
                <a:solidFill>
                  <a:srgbClr val="BB8542"/>
                </a:solidFill>
                <a:latin typeface="Arial"/>
                <a:cs typeface="Arial"/>
              </a:rPr>
              <a:t>LEARNING</a:t>
            </a:r>
            <a:r>
              <a:rPr sz="2800" b="1" spc="-50" dirty="0">
                <a:solidFill>
                  <a:srgbClr val="BB8542"/>
                </a:solidFill>
                <a:latin typeface="Arial"/>
                <a:cs typeface="Arial"/>
              </a:rPr>
              <a:t> </a:t>
            </a:r>
            <a:r>
              <a:rPr sz="2800" b="1" spc="-10" dirty="0">
                <a:solidFill>
                  <a:srgbClr val="BB8542"/>
                </a:solidFill>
                <a:latin typeface="Arial"/>
                <a:cs typeface="Arial"/>
              </a:rPr>
              <a:t>OBJECTIVES</a:t>
            </a:r>
            <a:endParaRPr sz="2800">
              <a:latin typeface="Arial"/>
              <a:cs typeface="Arial"/>
            </a:endParaRPr>
          </a:p>
        </p:txBody>
      </p:sp>
      <p:sp>
        <p:nvSpPr>
          <p:cNvPr id="20" name="object 20"/>
          <p:cNvSpPr txBox="1"/>
          <p:nvPr/>
        </p:nvSpPr>
        <p:spPr>
          <a:xfrm>
            <a:off x="2018314" y="2713427"/>
            <a:ext cx="471170" cy="299720"/>
          </a:xfrm>
          <a:prstGeom prst="rect">
            <a:avLst/>
          </a:prstGeom>
        </p:spPr>
        <p:txBody>
          <a:bodyPr vert="horz" wrap="square" lIns="0" tIns="12700" rIns="0" bIns="0" rtlCol="0">
            <a:spAutoFit/>
          </a:bodyPr>
          <a:lstStyle/>
          <a:p>
            <a:pPr marL="12700">
              <a:lnSpc>
                <a:spcPct val="100000"/>
              </a:lnSpc>
              <a:spcBef>
                <a:spcPts val="100"/>
              </a:spcBef>
            </a:pPr>
            <a:r>
              <a:rPr sz="1800" b="1" spc="-20" dirty="0">
                <a:latin typeface="Arial"/>
                <a:cs typeface="Arial"/>
              </a:rPr>
              <a:t>24.1</a:t>
            </a:r>
            <a:endParaRPr sz="1800">
              <a:latin typeface="Arial"/>
              <a:cs typeface="Arial"/>
            </a:endParaRPr>
          </a:p>
        </p:txBody>
      </p:sp>
      <p:sp>
        <p:nvSpPr>
          <p:cNvPr id="21" name="object 21"/>
          <p:cNvSpPr txBox="1"/>
          <p:nvPr/>
        </p:nvSpPr>
        <p:spPr>
          <a:xfrm>
            <a:off x="2018314" y="2713796"/>
            <a:ext cx="8359775" cy="1627505"/>
          </a:xfrm>
          <a:prstGeom prst="rect">
            <a:avLst/>
          </a:prstGeom>
        </p:spPr>
        <p:txBody>
          <a:bodyPr vert="horz" wrap="square" lIns="0" tIns="41275" rIns="0" bIns="0" rtlCol="0">
            <a:spAutoFit/>
          </a:bodyPr>
          <a:lstStyle/>
          <a:p>
            <a:pPr marL="607695" marR="51435">
              <a:lnSpc>
                <a:spcPts val="1839"/>
              </a:lnSpc>
              <a:spcBef>
                <a:spcPts val="325"/>
              </a:spcBef>
            </a:pPr>
            <a:r>
              <a:rPr sz="1700" dirty="0">
                <a:latin typeface="Arial MT"/>
                <a:cs typeface="Arial MT"/>
              </a:rPr>
              <a:t>Identify</a:t>
            </a:r>
            <a:r>
              <a:rPr sz="1700" spc="-50" dirty="0">
                <a:latin typeface="Arial MT"/>
                <a:cs typeface="Arial MT"/>
              </a:rPr>
              <a:t> </a:t>
            </a:r>
            <a:r>
              <a:rPr sz="1700" dirty="0">
                <a:latin typeface="Arial MT"/>
                <a:cs typeface="Arial MT"/>
              </a:rPr>
              <a:t>the</a:t>
            </a:r>
            <a:r>
              <a:rPr sz="1700" spc="-60" dirty="0">
                <a:latin typeface="Arial MT"/>
                <a:cs typeface="Arial MT"/>
              </a:rPr>
              <a:t> </a:t>
            </a:r>
            <a:r>
              <a:rPr sz="1700" dirty="0">
                <a:latin typeface="Arial MT"/>
                <a:cs typeface="Arial MT"/>
              </a:rPr>
              <a:t>conditions</a:t>
            </a:r>
            <a:r>
              <a:rPr sz="1700" spc="-45" dirty="0">
                <a:latin typeface="Arial MT"/>
                <a:cs typeface="Arial MT"/>
              </a:rPr>
              <a:t> </a:t>
            </a:r>
            <a:r>
              <a:rPr sz="1700" dirty="0">
                <a:latin typeface="Arial MT"/>
                <a:cs typeface="Arial MT"/>
              </a:rPr>
              <a:t>of</a:t>
            </a:r>
            <a:r>
              <a:rPr sz="1700" spc="-55" dirty="0">
                <a:latin typeface="Arial MT"/>
                <a:cs typeface="Arial MT"/>
              </a:rPr>
              <a:t> </a:t>
            </a:r>
            <a:r>
              <a:rPr sz="1700" dirty="0">
                <a:latin typeface="Arial MT"/>
                <a:cs typeface="Arial MT"/>
              </a:rPr>
              <a:t>and</a:t>
            </a:r>
            <a:r>
              <a:rPr sz="1700" spc="-55" dirty="0">
                <a:latin typeface="Arial MT"/>
                <a:cs typeface="Arial MT"/>
              </a:rPr>
              <a:t> </a:t>
            </a:r>
            <a:r>
              <a:rPr sz="1700" dirty="0">
                <a:latin typeface="Arial MT"/>
                <a:cs typeface="Arial MT"/>
              </a:rPr>
              <a:t>considerations</a:t>
            </a:r>
            <a:r>
              <a:rPr sz="1700" spc="-50" dirty="0">
                <a:latin typeface="Arial MT"/>
                <a:cs typeface="Arial MT"/>
              </a:rPr>
              <a:t> </a:t>
            </a:r>
            <a:r>
              <a:rPr sz="1700" dirty="0">
                <a:latin typeface="Arial MT"/>
                <a:cs typeface="Arial MT"/>
              </a:rPr>
              <a:t>for</a:t>
            </a:r>
            <a:r>
              <a:rPr sz="1700" spc="-60" dirty="0">
                <a:latin typeface="Arial MT"/>
                <a:cs typeface="Arial MT"/>
              </a:rPr>
              <a:t> </a:t>
            </a:r>
            <a:r>
              <a:rPr sz="1700" dirty="0">
                <a:latin typeface="Arial MT"/>
                <a:cs typeface="Arial MT"/>
              </a:rPr>
              <a:t>cardiopulmonary</a:t>
            </a:r>
            <a:r>
              <a:rPr sz="1700" spc="-45" dirty="0">
                <a:latin typeface="Arial MT"/>
                <a:cs typeface="Arial MT"/>
              </a:rPr>
              <a:t> </a:t>
            </a:r>
            <a:r>
              <a:rPr sz="1700" dirty="0">
                <a:latin typeface="Arial MT"/>
                <a:cs typeface="Arial MT"/>
              </a:rPr>
              <a:t>resuscitation</a:t>
            </a:r>
            <a:r>
              <a:rPr sz="1700" spc="-50" dirty="0">
                <a:latin typeface="Arial MT"/>
                <a:cs typeface="Arial MT"/>
              </a:rPr>
              <a:t> </a:t>
            </a:r>
            <a:r>
              <a:rPr sz="1700" spc="-25" dirty="0">
                <a:latin typeface="Arial MT"/>
                <a:cs typeface="Arial MT"/>
              </a:rPr>
              <a:t>in </a:t>
            </a:r>
            <a:r>
              <a:rPr sz="1700" dirty="0">
                <a:latin typeface="Arial MT"/>
                <a:cs typeface="Arial MT"/>
              </a:rPr>
              <a:t>Tactical</a:t>
            </a:r>
            <a:r>
              <a:rPr sz="1700" spc="-50" dirty="0">
                <a:latin typeface="Arial MT"/>
                <a:cs typeface="Arial MT"/>
              </a:rPr>
              <a:t> </a:t>
            </a:r>
            <a:r>
              <a:rPr sz="1700" dirty="0">
                <a:latin typeface="Arial MT"/>
                <a:cs typeface="Arial MT"/>
              </a:rPr>
              <a:t>Field</a:t>
            </a:r>
            <a:r>
              <a:rPr sz="1700" spc="-40" dirty="0">
                <a:latin typeface="Arial MT"/>
                <a:cs typeface="Arial MT"/>
              </a:rPr>
              <a:t> </a:t>
            </a:r>
            <a:r>
              <a:rPr sz="1700" spc="-10" dirty="0">
                <a:latin typeface="Arial MT"/>
                <a:cs typeface="Arial MT"/>
              </a:rPr>
              <a:t>Care.</a:t>
            </a:r>
            <a:endParaRPr sz="1700">
              <a:latin typeface="Arial MT"/>
              <a:cs typeface="Arial MT"/>
            </a:endParaRPr>
          </a:p>
          <a:p>
            <a:pPr marL="12700">
              <a:lnSpc>
                <a:spcPct val="100000"/>
              </a:lnSpc>
              <a:spcBef>
                <a:spcPts val="434"/>
              </a:spcBef>
              <a:tabLst>
                <a:tab pos="607695" algn="l"/>
              </a:tabLst>
            </a:pPr>
            <a:r>
              <a:rPr sz="1800" b="1" spc="-20" dirty="0">
                <a:latin typeface="Arial"/>
                <a:cs typeface="Arial"/>
              </a:rPr>
              <a:t>24.2</a:t>
            </a:r>
            <a:r>
              <a:rPr sz="1800" b="1" dirty="0">
                <a:latin typeface="Arial"/>
                <a:cs typeface="Arial"/>
              </a:rPr>
              <a:t>	</a:t>
            </a:r>
            <a:r>
              <a:rPr sz="2550" baseline="3267" dirty="0">
                <a:latin typeface="Arial MT"/>
                <a:cs typeface="Arial MT"/>
              </a:rPr>
              <a:t>Demonstrate</a:t>
            </a:r>
            <a:r>
              <a:rPr sz="2550" spc="-82" baseline="3267" dirty="0">
                <a:latin typeface="Arial MT"/>
                <a:cs typeface="Arial MT"/>
              </a:rPr>
              <a:t> </a:t>
            </a:r>
            <a:r>
              <a:rPr sz="2550" baseline="3267" dirty="0">
                <a:latin typeface="Arial MT"/>
                <a:cs typeface="Arial MT"/>
              </a:rPr>
              <a:t>bilateral</a:t>
            </a:r>
            <a:r>
              <a:rPr sz="2550" spc="-75" baseline="3267" dirty="0">
                <a:latin typeface="Arial MT"/>
                <a:cs typeface="Arial MT"/>
              </a:rPr>
              <a:t> </a:t>
            </a:r>
            <a:r>
              <a:rPr sz="2550" baseline="3267" dirty="0">
                <a:latin typeface="Arial MT"/>
                <a:cs typeface="Arial MT"/>
              </a:rPr>
              <a:t>needle</a:t>
            </a:r>
            <a:r>
              <a:rPr sz="2550" spc="-75" baseline="3267" dirty="0">
                <a:latin typeface="Arial MT"/>
                <a:cs typeface="Arial MT"/>
              </a:rPr>
              <a:t> </a:t>
            </a:r>
            <a:r>
              <a:rPr sz="2550" baseline="3267" dirty="0">
                <a:latin typeface="Arial MT"/>
                <a:cs typeface="Arial MT"/>
              </a:rPr>
              <a:t>decompression</a:t>
            </a:r>
            <a:r>
              <a:rPr sz="2550" spc="-60" baseline="3267" dirty="0">
                <a:latin typeface="Arial MT"/>
                <a:cs typeface="Arial MT"/>
              </a:rPr>
              <a:t> </a:t>
            </a:r>
            <a:r>
              <a:rPr sz="2550" baseline="3267" dirty="0">
                <a:latin typeface="Arial MT"/>
                <a:cs typeface="Arial MT"/>
              </a:rPr>
              <a:t>in</a:t>
            </a:r>
            <a:r>
              <a:rPr sz="2550" spc="-97" baseline="3267" dirty="0">
                <a:latin typeface="Arial MT"/>
                <a:cs typeface="Arial MT"/>
              </a:rPr>
              <a:t> </a:t>
            </a:r>
            <a:r>
              <a:rPr sz="2550" baseline="3267" dirty="0">
                <a:latin typeface="Arial MT"/>
                <a:cs typeface="Arial MT"/>
              </a:rPr>
              <a:t>Tactical</a:t>
            </a:r>
            <a:r>
              <a:rPr sz="2550" spc="-104" baseline="3267" dirty="0">
                <a:latin typeface="Arial MT"/>
                <a:cs typeface="Arial MT"/>
              </a:rPr>
              <a:t> </a:t>
            </a:r>
            <a:r>
              <a:rPr sz="2550" baseline="3267" dirty="0">
                <a:latin typeface="Arial MT"/>
                <a:cs typeface="Arial MT"/>
              </a:rPr>
              <a:t>Field</a:t>
            </a:r>
            <a:r>
              <a:rPr sz="2550" spc="-89" baseline="3267" dirty="0">
                <a:latin typeface="Arial MT"/>
                <a:cs typeface="Arial MT"/>
              </a:rPr>
              <a:t> </a:t>
            </a:r>
            <a:r>
              <a:rPr sz="2550" spc="-15" baseline="3267" dirty="0">
                <a:latin typeface="Arial MT"/>
                <a:cs typeface="Arial MT"/>
              </a:rPr>
              <a:t>Care.</a:t>
            </a:r>
            <a:endParaRPr sz="2550" baseline="3267">
              <a:latin typeface="Arial MT"/>
              <a:cs typeface="Arial MT"/>
            </a:endParaRPr>
          </a:p>
          <a:p>
            <a:pPr marL="607695" marR="5080" indent="-595630">
              <a:lnSpc>
                <a:spcPts val="1839"/>
              </a:lnSpc>
              <a:spcBef>
                <a:spcPts val="630"/>
              </a:spcBef>
              <a:tabLst>
                <a:tab pos="607695" algn="l"/>
              </a:tabLst>
            </a:pPr>
            <a:r>
              <a:rPr sz="1800" b="1" spc="-20" dirty="0">
                <a:latin typeface="Arial"/>
                <a:cs typeface="Arial"/>
              </a:rPr>
              <a:t>24.3</a:t>
            </a:r>
            <a:r>
              <a:rPr sz="1800" b="1" dirty="0">
                <a:latin typeface="Arial"/>
                <a:cs typeface="Arial"/>
              </a:rPr>
              <a:t>	</a:t>
            </a:r>
            <a:r>
              <a:rPr sz="1700" dirty="0">
                <a:latin typeface="Arial MT"/>
                <a:cs typeface="Arial MT"/>
              </a:rPr>
              <a:t>Identify</a:t>
            </a:r>
            <a:r>
              <a:rPr sz="1700" spc="-35" dirty="0">
                <a:latin typeface="Arial MT"/>
                <a:cs typeface="Arial MT"/>
              </a:rPr>
              <a:t> </a:t>
            </a:r>
            <a:r>
              <a:rPr sz="1700" dirty="0">
                <a:latin typeface="Arial MT"/>
                <a:cs typeface="Arial MT"/>
              </a:rPr>
              <a:t>any</a:t>
            </a:r>
            <a:r>
              <a:rPr sz="1700" spc="-45" dirty="0">
                <a:latin typeface="Arial MT"/>
                <a:cs typeface="Arial MT"/>
              </a:rPr>
              <a:t> </a:t>
            </a:r>
            <a:r>
              <a:rPr sz="1700" spc="-10" dirty="0">
                <a:latin typeface="Arial MT"/>
                <a:cs typeface="Arial MT"/>
              </a:rPr>
              <a:t>evidence-</a:t>
            </a:r>
            <a:r>
              <a:rPr sz="1700" dirty="0">
                <a:latin typeface="Arial MT"/>
                <a:cs typeface="Arial MT"/>
              </a:rPr>
              <a:t>based</a:t>
            </a:r>
            <a:r>
              <a:rPr sz="1700" spc="-25" dirty="0">
                <a:latin typeface="Arial MT"/>
                <a:cs typeface="Arial MT"/>
              </a:rPr>
              <a:t> </a:t>
            </a:r>
            <a:r>
              <a:rPr sz="1700" dirty="0">
                <a:latin typeface="Arial MT"/>
                <a:cs typeface="Arial MT"/>
              </a:rPr>
              <a:t>medicine,</a:t>
            </a:r>
            <a:r>
              <a:rPr sz="1700" spc="-30" dirty="0">
                <a:latin typeface="Arial MT"/>
                <a:cs typeface="Arial MT"/>
              </a:rPr>
              <a:t> </a:t>
            </a:r>
            <a:r>
              <a:rPr sz="1700" dirty="0">
                <a:latin typeface="Arial MT"/>
                <a:cs typeface="Arial MT"/>
              </a:rPr>
              <a:t>best</a:t>
            </a:r>
            <a:r>
              <a:rPr sz="1700" spc="-45" dirty="0">
                <a:latin typeface="Arial MT"/>
                <a:cs typeface="Arial MT"/>
              </a:rPr>
              <a:t> </a:t>
            </a:r>
            <a:r>
              <a:rPr sz="1700" dirty="0">
                <a:latin typeface="Arial MT"/>
                <a:cs typeface="Arial MT"/>
              </a:rPr>
              <a:t>practices,</a:t>
            </a:r>
            <a:r>
              <a:rPr sz="1700" spc="-40" dirty="0">
                <a:latin typeface="Arial MT"/>
                <a:cs typeface="Arial MT"/>
              </a:rPr>
              <a:t> </a:t>
            </a:r>
            <a:r>
              <a:rPr sz="1700" dirty="0">
                <a:latin typeface="Arial MT"/>
                <a:cs typeface="Arial MT"/>
              </a:rPr>
              <a:t>casualty</a:t>
            </a:r>
            <a:r>
              <a:rPr sz="1700" spc="-35" dirty="0">
                <a:latin typeface="Arial MT"/>
                <a:cs typeface="Arial MT"/>
              </a:rPr>
              <a:t> </a:t>
            </a:r>
            <a:r>
              <a:rPr sz="1700" dirty="0">
                <a:latin typeface="Arial MT"/>
                <a:cs typeface="Arial MT"/>
              </a:rPr>
              <a:t>data,</a:t>
            </a:r>
            <a:r>
              <a:rPr sz="1700" spc="-35" dirty="0">
                <a:latin typeface="Arial MT"/>
                <a:cs typeface="Arial MT"/>
              </a:rPr>
              <a:t> </a:t>
            </a:r>
            <a:r>
              <a:rPr sz="1700" dirty="0">
                <a:latin typeface="Arial MT"/>
                <a:cs typeface="Arial MT"/>
              </a:rPr>
              <a:t>and</a:t>
            </a:r>
            <a:r>
              <a:rPr sz="1700" spc="-40" dirty="0">
                <a:latin typeface="Arial MT"/>
                <a:cs typeface="Arial MT"/>
              </a:rPr>
              <a:t> </a:t>
            </a:r>
            <a:r>
              <a:rPr sz="1700" spc="-10" dirty="0">
                <a:latin typeface="Arial MT"/>
                <a:cs typeface="Arial MT"/>
              </a:rPr>
              <a:t>Subject </a:t>
            </a:r>
            <a:r>
              <a:rPr sz="1700" dirty="0">
                <a:latin typeface="Arial MT"/>
                <a:cs typeface="Arial MT"/>
              </a:rPr>
              <a:t>Matter</a:t>
            </a:r>
            <a:r>
              <a:rPr sz="1700" spc="-60" dirty="0">
                <a:latin typeface="Arial MT"/>
                <a:cs typeface="Arial MT"/>
              </a:rPr>
              <a:t> </a:t>
            </a:r>
            <a:r>
              <a:rPr sz="1700" dirty="0">
                <a:latin typeface="Arial MT"/>
                <a:cs typeface="Arial MT"/>
              </a:rPr>
              <a:t>Expert</a:t>
            </a:r>
            <a:r>
              <a:rPr sz="1700" spc="-50" dirty="0">
                <a:latin typeface="Arial MT"/>
                <a:cs typeface="Arial MT"/>
              </a:rPr>
              <a:t> </a:t>
            </a:r>
            <a:r>
              <a:rPr sz="1700" dirty="0">
                <a:latin typeface="Arial MT"/>
                <a:cs typeface="Arial MT"/>
              </a:rPr>
              <a:t>consensus</a:t>
            </a:r>
            <a:r>
              <a:rPr sz="1700" spc="-40" dirty="0">
                <a:latin typeface="Arial MT"/>
                <a:cs typeface="Arial MT"/>
              </a:rPr>
              <a:t> </a:t>
            </a:r>
            <a:r>
              <a:rPr sz="1700" dirty="0">
                <a:latin typeface="Arial MT"/>
                <a:cs typeface="Arial MT"/>
              </a:rPr>
              <a:t>on</a:t>
            </a:r>
            <a:r>
              <a:rPr sz="1700" spc="-55" dirty="0">
                <a:latin typeface="Arial MT"/>
                <a:cs typeface="Arial MT"/>
              </a:rPr>
              <a:t> </a:t>
            </a:r>
            <a:r>
              <a:rPr sz="1700" dirty="0">
                <a:latin typeface="Arial MT"/>
                <a:cs typeface="Arial MT"/>
              </a:rPr>
              <a:t>the</a:t>
            </a:r>
            <a:r>
              <a:rPr sz="1700" spc="-50" dirty="0">
                <a:latin typeface="Arial MT"/>
                <a:cs typeface="Arial MT"/>
              </a:rPr>
              <a:t> </a:t>
            </a:r>
            <a:r>
              <a:rPr sz="1700" dirty="0">
                <a:latin typeface="Arial MT"/>
                <a:cs typeface="Arial MT"/>
              </a:rPr>
              <a:t>indications</a:t>
            </a:r>
            <a:r>
              <a:rPr sz="1700" spc="-40" dirty="0">
                <a:latin typeface="Arial MT"/>
                <a:cs typeface="Arial MT"/>
              </a:rPr>
              <a:t> </a:t>
            </a:r>
            <a:r>
              <a:rPr sz="1700" dirty="0">
                <a:latin typeface="Arial MT"/>
                <a:cs typeface="Arial MT"/>
              </a:rPr>
              <a:t>of</a:t>
            </a:r>
            <a:r>
              <a:rPr sz="1700" spc="-65" dirty="0">
                <a:latin typeface="Arial MT"/>
                <a:cs typeface="Arial MT"/>
              </a:rPr>
              <a:t> </a:t>
            </a:r>
            <a:r>
              <a:rPr sz="1700" dirty="0">
                <a:latin typeface="Arial MT"/>
                <a:cs typeface="Arial MT"/>
              </a:rPr>
              <a:t>cardiopulmonary</a:t>
            </a:r>
            <a:r>
              <a:rPr sz="1700" spc="-45" dirty="0">
                <a:latin typeface="Arial MT"/>
                <a:cs typeface="Arial MT"/>
              </a:rPr>
              <a:t> </a:t>
            </a:r>
            <a:r>
              <a:rPr sz="1700" dirty="0">
                <a:latin typeface="Arial MT"/>
                <a:cs typeface="Arial MT"/>
              </a:rPr>
              <a:t>resuscitation</a:t>
            </a:r>
            <a:r>
              <a:rPr sz="1700" spc="-45" dirty="0">
                <a:latin typeface="Arial MT"/>
                <a:cs typeface="Arial MT"/>
              </a:rPr>
              <a:t> </a:t>
            </a:r>
            <a:r>
              <a:rPr sz="1700" spc="-25" dirty="0">
                <a:latin typeface="Arial MT"/>
                <a:cs typeface="Arial MT"/>
              </a:rPr>
              <a:t>in </a:t>
            </a:r>
            <a:r>
              <a:rPr sz="1700" dirty="0">
                <a:latin typeface="Arial MT"/>
                <a:cs typeface="Arial MT"/>
              </a:rPr>
              <a:t>Tactical</a:t>
            </a:r>
            <a:r>
              <a:rPr sz="1700" spc="-50" dirty="0">
                <a:latin typeface="Arial MT"/>
                <a:cs typeface="Arial MT"/>
              </a:rPr>
              <a:t> </a:t>
            </a:r>
            <a:r>
              <a:rPr sz="1700" dirty="0">
                <a:latin typeface="Arial MT"/>
                <a:cs typeface="Arial MT"/>
              </a:rPr>
              <a:t>Field</a:t>
            </a:r>
            <a:r>
              <a:rPr sz="1700" spc="-40" dirty="0">
                <a:latin typeface="Arial MT"/>
                <a:cs typeface="Arial MT"/>
              </a:rPr>
              <a:t> </a:t>
            </a:r>
            <a:r>
              <a:rPr sz="1700" spc="-10" dirty="0">
                <a:latin typeface="Arial MT"/>
                <a:cs typeface="Arial MT"/>
              </a:rPr>
              <a:t>Care.</a:t>
            </a:r>
            <a:endParaRPr sz="1700">
              <a:latin typeface="Arial MT"/>
              <a:cs typeface="Arial MT"/>
            </a:endParaRPr>
          </a:p>
        </p:txBody>
      </p:sp>
      <p:grpSp>
        <p:nvGrpSpPr>
          <p:cNvPr id="22" name="object 22"/>
          <p:cNvGrpSpPr/>
          <p:nvPr/>
        </p:nvGrpSpPr>
        <p:grpSpPr>
          <a:xfrm>
            <a:off x="5721997" y="6215193"/>
            <a:ext cx="219075" cy="219075"/>
            <a:chOff x="5721997" y="6215193"/>
            <a:chExt cx="219075" cy="219075"/>
          </a:xfrm>
        </p:grpSpPr>
        <p:pic>
          <p:nvPicPr>
            <p:cNvPr id="23" name="object 23"/>
            <p:cNvPicPr/>
            <p:nvPr/>
          </p:nvPicPr>
          <p:blipFill>
            <a:blip r:embed="rId8" cstate="print"/>
            <a:stretch>
              <a:fillRect/>
            </a:stretch>
          </p:blipFill>
          <p:spPr>
            <a:xfrm>
              <a:off x="5728346" y="6221543"/>
              <a:ext cx="205976" cy="205976"/>
            </a:xfrm>
            <a:prstGeom prst="rect">
              <a:avLst/>
            </a:prstGeom>
          </p:spPr>
        </p:pic>
        <p:pic>
          <p:nvPicPr>
            <p:cNvPr id="24" name="object 24"/>
            <p:cNvPicPr/>
            <p:nvPr/>
          </p:nvPicPr>
          <p:blipFill>
            <a:blip r:embed="rId9" cstate="print"/>
            <a:stretch>
              <a:fillRect/>
            </a:stretch>
          </p:blipFill>
          <p:spPr>
            <a:xfrm>
              <a:off x="5721997" y="6215193"/>
              <a:ext cx="218676" cy="218676"/>
            </a:xfrm>
            <a:prstGeom prst="rect">
              <a:avLst/>
            </a:prstGeom>
          </p:spPr>
        </p:pic>
      </p:grpSp>
      <p:sp>
        <p:nvSpPr>
          <p:cNvPr id="26" name="object 26"/>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22</a:t>
            </a:r>
            <a:r>
              <a:rPr spc="310" dirty="0"/>
              <a:t> </a:t>
            </a:r>
            <a:r>
              <a:rPr dirty="0"/>
              <a:t>08</a:t>
            </a:r>
            <a:r>
              <a:rPr spc="10" dirty="0"/>
              <a:t> </a:t>
            </a:r>
            <a:r>
              <a:rPr dirty="0"/>
              <a:t>AUG</a:t>
            </a:r>
            <a:r>
              <a:rPr spc="-5" dirty="0"/>
              <a:t> </a:t>
            </a:r>
            <a:r>
              <a:rPr spc="-25" dirty="0"/>
              <a:t>23</a:t>
            </a:r>
          </a:p>
        </p:txBody>
      </p:sp>
      <p:sp>
        <p:nvSpPr>
          <p:cNvPr id="27" name="object 27"/>
          <p:cNvSpPr txBox="1">
            <a:spLocks noGrp="1"/>
          </p:cNvSpPr>
          <p:nvPr>
            <p:ph type="sldNum" sz="quarter" idx="7"/>
          </p:nvPr>
        </p:nvSpPr>
        <p:spPr>
          <a:prstGeom prst="rect">
            <a:avLst/>
          </a:prstGeom>
        </p:spPr>
        <p:txBody>
          <a:bodyPr vert="horz" wrap="square" lIns="0" tIns="0" rIns="0" bIns="0" rtlCol="0">
            <a:spAutoFit/>
          </a:bodyPr>
          <a:lstStyle/>
          <a:p>
            <a:pPr marL="122555">
              <a:lnSpc>
                <a:spcPts val="1425"/>
              </a:lnSpc>
            </a:pPr>
            <a:fld id="{81D60167-4931-47E6-BA6A-407CBD079E47}" type="slidenum">
              <a:rPr spc="-50" dirty="0"/>
              <a:t>3</a:t>
            </a:fld>
            <a:endParaRPr spc="-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3335">
              <a:lnSpc>
                <a:spcPct val="100000"/>
              </a:lnSpc>
              <a:spcBef>
                <a:spcPts val="95"/>
              </a:spcBef>
            </a:pPr>
            <a:r>
              <a:rPr dirty="0"/>
              <a:t>Module</a:t>
            </a:r>
            <a:r>
              <a:rPr spc="-55" dirty="0"/>
              <a:t> </a:t>
            </a:r>
            <a:r>
              <a:rPr dirty="0"/>
              <a:t>22:</a:t>
            </a:r>
            <a:r>
              <a:rPr spc="-65" dirty="0"/>
              <a:t> </a:t>
            </a:r>
            <a:r>
              <a:rPr spc="-10" dirty="0"/>
              <a:t>Cardiopulmonary</a:t>
            </a:r>
            <a:r>
              <a:rPr spc="-45" dirty="0"/>
              <a:t> </a:t>
            </a:r>
            <a:r>
              <a:rPr dirty="0"/>
              <a:t>Resuscitation</a:t>
            </a:r>
            <a:r>
              <a:rPr spc="-55" dirty="0"/>
              <a:t> </a:t>
            </a:r>
            <a:r>
              <a:rPr dirty="0"/>
              <a:t>in</a:t>
            </a:r>
            <a:r>
              <a:rPr spc="-65" dirty="0"/>
              <a:t> </a:t>
            </a:r>
            <a:r>
              <a:rPr spc="-25" dirty="0"/>
              <a:t>TFC</a:t>
            </a:r>
          </a:p>
        </p:txBody>
      </p:sp>
      <p:pic>
        <p:nvPicPr>
          <p:cNvPr id="3" name="object 3"/>
          <p:cNvPicPr/>
          <p:nvPr/>
        </p:nvPicPr>
        <p:blipFill>
          <a:blip r:embed="rId3" cstate="print"/>
          <a:stretch>
            <a:fillRect/>
          </a:stretch>
        </p:blipFill>
        <p:spPr>
          <a:xfrm>
            <a:off x="309372" y="255270"/>
            <a:ext cx="1172717" cy="656081"/>
          </a:xfrm>
          <a:prstGeom prst="rect">
            <a:avLst/>
          </a:prstGeom>
        </p:spPr>
      </p:pic>
      <p:grpSp>
        <p:nvGrpSpPr>
          <p:cNvPr id="4" name="object 4"/>
          <p:cNvGrpSpPr/>
          <p:nvPr/>
        </p:nvGrpSpPr>
        <p:grpSpPr>
          <a:xfrm>
            <a:off x="5978652" y="2036064"/>
            <a:ext cx="5131435" cy="2533015"/>
            <a:chOff x="5978652" y="2036064"/>
            <a:chExt cx="5131435" cy="2533015"/>
          </a:xfrm>
        </p:grpSpPr>
        <p:sp>
          <p:nvSpPr>
            <p:cNvPr id="5" name="object 5"/>
            <p:cNvSpPr/>
            <p:nvPr/>
          </p:nvSpPr>
          <p:spPr>
            <a:xfrm>
              <a:off x="5988177" y="2045589"/>
              <a:ext cx="5112385" cy="2513965"/>
            </a:xfrm>
            <a:custGeom>
              <a:avLst/>
              <a:gdLst/>
              <a:ahLst/>
              <a:cxnLst/>
              <a:rect l="l" t="t" r="r" b="b"/>
              <a:pathLst>
                <a:path w="5112384" h="2513965">
                  <a:moveTo>
                    <a:pt x="4946523" y="0"/>
                  </a:moveTo>
                  <a:lnTo>
                    <a:pt x="165735" y="0"/>
                  </a:lnTo>
                  <a:lnTo>
                    <a:pt x="121677" y="5920"/>
                  </a:lnTo>
                  <a:lnTo>
                    <a:pt x="82087" y="22628"/>
                  </a:lnTo>
                  <a:lnTo>
                    <a:pt x="48544" y="48544"/>
                  </a:lnTo>
                  <a:lnTo>
                    <a:pt x="22628" y="82087"/>
                  </a:lnTo>
                  <a:lnTo>
                    <a:pt x="5920" y="121677"/>
                  </a:lnTo>
                  <a:lnTo>
                    <a:pt x="0" y="165735"/>
                  </a:lnTo>
                  <a:lnTo>
                    <a:pt x="0" y="2348103"/>
                  </a:lnTo>
                  <a:lnTo>
                    <a:pt x="5920" y="2392160"/>
                  </a:lnTo>
                  <a:lnTo>
                    <a:pt x="22628" y="2431750"/>
                  </a:lnTo>
                  <a:lnTo>
                    <a:pt x="48544" y="2465293"/>
                  </a:lnTo>
                  <a:lnTo>
                    <a:pt x="82087" y="2491209"/>
                  </a:lnTo>
                  <a:lnTo>
                    <a:pt x="121677" y="2507917"/>
                  </a:lnTo>
                  <a:lnTo>
                    <a:pt x="165735" y="2513838"/>
                  </a:lnTo>
                  <a:lnTo>
                    <a:pt x="4946523" y="2513838"/>
                  </a:lnTo>
                  <a:lnTo>
                    <a:pt x="4990580" y="2507917"/>
                  </a:lnTo>
                  <a:lnTo>
                    <a:pt x="5030170" y="2491209"/>
                  </a:lnTo>
                  <a:lnTo>
                    <a:pt x="5063713" y="2465293"/>
                  </a:lnTo>
                  <a:lnTo>
                    <a:pt x="5089629" y="2431750"/>
                  </a:lnTo>
                  <a:lnTo>
                    <a:pt x="5106337" y="2392160"/>
                  </a:lnTo>
                  <a:lnTo>
                    <a:pt x="5112258" y="2348103"/>
                  </a:lnTo>
                  <a:lnTo>
                    <a:pt x="5112258" y="165735"/>
                  </a:lnTo>
                  <a:lnTo>
                    <a:pt x="5106337" y="121677"/>
                  </a:lnTo>
                  <a:lnTo>
                    <a:pt x="5089629" y="82087"/>
                  </a:lnTo>
                  <a:lnTo>
                    <a:pt x="5063713" y="48544"/>
                  </a:lnTo>
                  <a:lnTo>
                    <a:pt x="5030170" y="22628"/>
                  </a:lnTo>
                  <a:lnTo>
                    <a:pt x="4990580" y="5920"/>
                  </a:lnTo>
                  <a:lnTo>
                    <a:pt x="4946523" y="0"/>
                  </a:lnTo>
                  <a:close/>
                </a:path>
              </a:pathLst>
            </a:custGeom>
            <a:solidFill>
              <a:srgbClr val="F1F1F1"/>
            </a:solidFill>
          </p:spPr>
          <p:txBody>
            <a:bodyPr wrap="square" lIns="0" tIns="0" rIns="0" bIns="0" rtlCol="0"/>
            <a:lstStyle/>
            <a:p>
              <a:endParaRPr/>
            </a:p>
          </p:txBody>
        </p:sp>
        <p:sp>
          <p:nvSpPr>
            <p:cNvPr id="6" name="object 6"/>
            <p:cNvSpPr/>
            <p:nvPr/>
          </p:nvSpPr>
          <p:spPr>
            <a:xfrm>
              <a:off x="5988177" y="2045589"/>
              <a:ext cx="5112385" cy="2513965"/>
            </a:xfrm>
            <a:custGeom>
              <a:avLst/>
              <a:gdLst/>
              <a:ahLst/>
              <a:cxnLst/>
              <a:rect l="l" t="t" r="r" b="b"/>
              <a:pathLst>
                <a:path w="5112384" h="2513965">
                  <a:moveTo>
                    <a:pt x="0" y="165735"/>
                  </a:moveTo>
                  <a:lnTo>
                    <a:pt x="5920" y="121677"/>
                  </a:lnTo>
                  <a:lnTo>
                    <a:pt x="22628" y="82087"/>
                  </a:lnTo>
                  <a:lnTo>
                    <a:pt x="48544" y="48544"/>
                  </a:lnTo>
                  <a:lnTo>
                    <a:pt x="82087" y="22628"/>
                  </a:lnTo>
                  <a:lnTo>
                    <a:pt x="121677" y="5920"/>
                  </a:lnTo>
                  <a:lnTo>
                    <a:pt x="165735" y="0"/>
                  </a:lnTo>
                  <a:lnTo>
                    <a:pt x="4946523" y="0"/>
                  </a:lnTo>
                  <a:lnTo>
                    <a:pt x="4990580" y="5920"/>
                  </a:lnTo>
                  <a:lnTo>
                    <a:pt x="5030170" y="22628"/>
                  </a:lnTo>
                  <a:lnTo>
                    <a:pt x="5063713" y="48544"/>
                  </a:lnTo>
                  <a:lnTo>
                    <a:pt x="5089629" y="82087"/>
                  </a:lnTo>
                  <a:lnTo>
                    <a:pt x="5106337" y="121677"/>
                  </a:lnTo>
                  <a:lnTo>
                    <a:pt x="5112258" y="165735"/>
                  </a:lnTo>
                  <a:lnTo>
                    <a:pt x="5112258" y="2348103"/>
                  </a:lnTo>
                  <a:lnTo>
                    <a:pt x="5106337" y="2392160"/>
                  </a:lnTo>
                  <a:lnTo>
                    <a:pt x="5089629" y="2431750"/>
                  </a:lnTo>
                  <a:lnTo>
                    <a:pt x="5063713" y="2465293"/>
                  </a:lnTo>
                  <a:lnTo>
                    <a:pt x="5030170" y="2491209"/>
                  </a:lnTo>
                  <a:lnTo>
                    <a:pt x="4990580" y="2507917"/>
                  </a:lnTo>
                  <a:lnTo>
                    <a:pt x="4946523" y="2513838"/>
                  </a:lnTo>
                  <a:lnTo>
                    <a:pt x="165735" y="2513838"/>
                  </a:lnTo>
                  <a:lnTo>
                    <a:pt x="121677" y="2507917"/>
                  </a:lnTo>
                  <a:lnTo>
                    <a:pt x="82087" y="2491209"/>
                  </a:lnTo>
                  <a:lnTo>
                    <a:pt x="48544" y="2465293"/>
                  </a:lnTo>
                  <a:lnTo>
                    <a:pt x="22628" y="2431750"/>
                  </a:lnTo>
                  <a:lnTo>
                    <a:pt x="5920" y="2392160"/>
                  </a:lnTo>
                  <a:lnTo>
                    <a:pt x="0" y="2348103"/>
                  </a:lnTo>
                  <a:lnTo>
                    <a:pt x="0" y="165735"/>
                  </a:lnTo>
                  <a:close/>
                </a:path>
              </a:pathLst>
            </a:custGeom>
            <a:ln w="19050">
              <a:solidFill>
                <a:srgbClr val="7E7E7E"/>
              </a:solidFill>
            </a:ln>
          </p:spPr>
          <p:txBody>
            <a:bodyPr wrap="square" lIns="0" tIns="0" rIns="0" bIns="0" rtlCol="0"/>
            <a:lstStyle/>
            <a:p>
              <a:endParaRPr/>
            </a:p>
          </p:txBody>
        </p:sp>
      </p:grpSp>
      <p:grpSp>
        <p:nvGrpSpPr>
          <p:cNvPr id="7" name="object 7"/>
          <p:cNvGrpSpPr/>
          <p:nvPr/>
        </p:nvGrpSpPr>
        <p:grpSpPr>
          <a:xfrm>
            <a:off x="585216" y="4311391"/>
            <a:ext cx="5222240" cy="1679575"/>
            <a:chOff x="585216" y="4311391"/>
            <a:chExt cx="5222240" cy="1679575"/>
          </a:xfrm>
        </p:grpSpPr>
        <p:sp>
          <p:nvSpPr>
            <p:cNvPr id="8" name="object 8"/>
            <p:cNvSpPr/>
            <p:nvPr/>
          </p:nvSpPr>
          <p:spPr>
            <a:xfrm>
              <a:off x="594741" y="4320916"/>
              <a:ext cx="5203190" cy="1660525"/>
            </a:xfrm>
            <a:custGeom>
              <a:avLst/>
              <a:gdLst/>
              <a:ahLst/>
              <a:cxnLst/>
              <a:rect l="l" t="t" r="r" b="b"/>
              <a:pathLst>
                <a:path w="5203190" h="1660525">
                  <a:moveTo>
                    <a:pt x="5057927" y="0"/>
                  </a:moveTo>
                  <a:lnTo>
                    <a:pt x="145008" y="0"/>
                  </a:lnTo>
                  <a:lnTo>
                    <a:pt x="99174" y="7392"/>
                  </a:lnTo>
                  <a:lnTo>
                    <a:pt x="59368" y="27978"/>
                  </a:lnTo>
                  <a:lnTo>
                    <a:pt x="27978" y="59368"/>
                  </a:lnTo>
                  <a:lnTo>
                    <a:pt x="7392" y="99174"/>
                  </a:lnTo>
                  <a:lnTo>
                    <a:pt x="0" y="145008"/>
                  </a:lnTo>
                  <a:lnTo>
                    <a:pt x="0" y="1515402"/>
                  </a:lnTo>
                  <a:lnTo>
                    <a:pt x="7392" y="1561229"/>
                  </a:lnTo>
                  <a:lnTo>
                    <a:pt x="27978" y="1601032"/>
                  </a:lnTo>
                  <a:lnTo>
                    <a:pt x="59368" y="1632420"/>
                  </a:lnTo>
                  <a:lnTo>
                    <a:pt x="99174" y="1653005"/>
                  </a:lnTo>
                  <a:lnTo>
                    <a:pt x="145008" y="1660398"/>
                  </a:lnTo>
                  <a:lnTo>
                    <a:pt x="5057927" y="1660398"/>
                  </a:lnTo>
                  <a:lnTo>
                    <a:pt x="5103761" y="1653005"/>
                  </a:lnTo>
                  <a:lnTo>
                    <a:pt x="5143567" y="1632420"/>
                  </a:lnTo>
                  <a:lnTo>
                    <a:pt x="5174957" y="1601032"/>
                  </a:lnTo>
                  <a:lnTo>
                    <a:pt x="5195543" y="1561229"/>
                  </a:lnTo>
                  <a:lnTo>
                    <a:pt x="5202936" y="1515402"/>
                  </a:lnTo>
                  <a:lnTo>
                    <a:pt x="5202936" y="145008"/>
                  </a:lnTo>
                  <a:lnTo>
                    <a:pt x="5195543" y="99174"/>
                  </a:lnTo>
                  <a:lnTo>
                    <a:pt x="5174957" y="59368"/>
                  </a:lnTo>
                  <a:lnTo>
                    <a:pt x="5143567" y="27978"/>
                  </a:lnTo>
                  <a:lnTo>
                    <a:pt x="5103761" y="7392"/>
                  </a:lnTo>
                  <a:lnTo>
                    <a:pt x="5057927" y="0"/>
                  </a:lnTo>
                  <a:close/>
                </a:path>
              </a:pathLst>
            </a:custGeom>
            <a:solidFill>
              <a:srgbClr val="F1F1F1"/>
            </a:solidFill>
          </p:spPr>
          <p:txBody>
            <a:bodyPr wrap="square" lIns="0" tIns="0" rIns="0" bIns="0" rtlCol="0"/>
            <a:lstStyle/>
            <a:p>
              <a:endParaRPr/>
            </a:p>
          </p:txBody>
        </p:sp>
        <p:sp>
          <p:nvSpPr>
            <p:cNvPr id="9" name="object 9"/>
            <p:cNvSpPr/>
            <p:nvPr/>
          </p:nvSpPr>
          <p:spPr>
            <a:xfrm>
              <a:off x="594741" y="4320916"/>
              <a:ext cx="5203190" cy="1660525"/>
            </a:xfrm>
            <a:custGeom>
              <a:avLst/>
              <a:gdLst/>
              <a:ahLst/>
              <a:cxnLst/>
              <a:rect l="l" t="t" r="r" b="b"/>
              <a:pathLst>
                <a:path w="5203190" h="1660525">
                  <a:moveTo>
                    <a:pt x="0" y="145008"/>
                  </a:moveTo>
                  <a:lnTo>
                    <a:pt x="7392" y="99174"/>
                  </a:lnTo>
                  <a:lnTo>
                    <a:pt x="27978" y="59368"/>
                  </a:lnTo>
                  <a:lnTo>
                    <a:pt x="59368" y="27978"/>
                  </a:lnTo>
                  <a:lnTo>
                    <a:pt x="99174" y="7392"/>
                  </a:lnTo>
                  <a:lnTo>
                    <a:pt x="145008" y="0"/>
                  </a:lnTo>
                  <a:lnTo>
                    <a:pt x="5057927" y="0"/>
                  </a:lnTo>
                  <a:lnTo>
                    <a:pt x="5103761" y="7392"/>
                  </a:lnTo>
                  <a:lnTo>
                    <a:pt x="5143567" y="27978"/>
                  </a:lnTo>
                  <a:lnTo>
                    <a:pt x="5174957" y="59368"/>
                  </a:lnTo>
                  <a:lnTo>
                    <a:pt x="5195543" y="99174"/>
                  </a:lnTo>
                  <a:lnTo>
                    <a:pt x="5202936" y="145008"/>
                  </a:lnTo>
                  <a:lnTo>
                    <a:pt x="5202936" y="1515402"/>
                  </a:lnTo>
                  <a:lnTo>
                    <a:pt x="5195543" y="1561229"/>
                  </a:lnTo>
                  <a:lnTo>
                    <a:pt x="5174957" y="1601032"/>
                  </a:lnTo>
                  <a:lnTo>
                    <a:pt x="5143567" y="1632420"/>
                  </a:lnTo>
                  <a:lnTo>
                    <a:pt x="5103761" y="1653005"/>
                  </a:lnTo>
                  <a:lnTo>
                    <a:pt x="5057927" y="1660398"/>
                  </a:lnTo>
                  <a:lnTo>
                    <a:pt x="145008" y="1660398"/>
                  </a:lnTo>
                  <a:lnTo>
                    <a:pt x="99174" y="1653005"/>
                  </a:lnTo>
                  <a:lnTo>
                    <a:pt x="59368" y="1632420"/>
                  </a:lnTo>
                  <a:lnTo>
                    <a:pt x="27978" y="1601032"/>
                  </a:lnTo>
                  <a:lnTo>
                    <a:pt x="7392" y="1561229"/>
                  </a:lnTo>
                  <a:lnTo>
                    <a:pt x="0" y="1515402"/>
                  </a:lnTo>
                  <a:lnTo>
                    <a:pt x="0" y="145008"/>
                  </a:lnTo>
                  <a:close/>
                </a:path>
              </a:pathLst>
            </a:custGeom>
            <a:ln w="19050">
              <a:solidFill>
                <a:srgbClr val="7E7E7E"/>
              </a:solidFill>
            </a:ln>
          </p:spPr>
          <p:txBody>
            <a:bodyPr wrap="square" lIns="0" tIns="0" rIns="0" bIns="0" rtlCol="0"/>
            <a:lstStyle/>
            <a:p>
              <a:endParaRPr/>
            </a:p>
          </p:txBody>
        </p:sp>
      </p:grpSp>
      <p:sp>
        <p:nvSpPr>
          <p:cNvPr id="10" name="object 10"/>
          <p:cNvSpPr txBox="1"/>
          <p:nvPr/>
        </p:nvSpPr>
        <p:spPr>
          <a:xfrm>
            <a:off x="1792951" y="720564"/>
            <a:ext cx="8637905" cy="1068070"/>
          </a:xfrm>
          <a:prstGeom prst="rect">
            <a:avLst/>
          </a:prstGeom>
        </p:spPr>
        <p:txBody>
          <a:bodyPr vert="horz" wrap="square" lIns="0" tIns="74295" rIns="0" bIns="0" rtlCol="0">
            <a:spAutoFit/>
          </a:bodyPr>
          <a:lstStyle/>
          <a:p>
            <a:pPr marL="824865" marR="5080" indent="-812800">
              <a:lnSpc>
                <a:spcPts val="3890"/>
              </a:lnSpc>
              <a:spcBef>
                <a:spcPts val="585"/>
              </a:spcBef>
            </a:pPr>
            <a:r>
              <a:rPr sz="3600" b="1" spc="-20" dirty="0">
                <a:solidFill>
                  <a:srgbClr val="BB8542"/>
                </a:solidFill>
                <a:latin typeface="Arial"/>
                <a:cs typeface="Arial"/>
              </a:rPr>
              <a:t>CARDIOPULMONARY</a:t>
            </a:r>
            <a:r>
              <a:rPr sz="3600" b="1" spc="-95" dirty="0">
                <a:solidFill>
                  <a:srgbClr val="BB8542"/>
                </a:solidFill>
                <a:latin typeface="Arial"/>
                <a:cs typeface="Arial"/>
              </a:rPr>
              <a:t> </a:t>
            </a:r>
            <a:r>
              <a:rPr sz="3600" b="1" spc="-10" dirty="0">
                <a:solidFill>
                  <a:srgbClr val="BB8542"/>
                </a:solidFill>
                <a:latin typeface="Arial"/>
                <a:cs typeface="Arial"/>
              </a:rPr>
              <a:t>RESUSCITATION </a:t>
            </a:r>
            <a:r>
              <a:rPr sz="3600" b="1" dirty="0">
                <a:latin typeface="Arial"/>
                <a:cs typeface="Arial"/>
              </a:rPr>
              <a:t>IN</a:t>
            </a:r>
            <a:r>
              <a:rPr sz="3600" b="1" spc="-40" dirty="0">
                <a:latin typeface="Arial"/>
                <a:cs typeface="Arial"/>
              </a:rPr>
              <a:t> </a:t>
            </a:r>
            <a:r>
              <a:rPr sz="3600" b="1" dirty="0">
                <a:latin typeface="Arial"/>
                <a:cs typeface="Arial"/>
              </a:rPr>
              <a:t>THE</a:t>
            </a:r>
            <a:r>
              <a:rPr sz="3600" b="1" spc="-35" dirty="0">
                <a:latin typeface="Arial"/>
                <a:cs typeface="Arial"/>
              </a:rPr>
              <a:t> </a:t>
            </a:r>
            <a:r>
              <a:rPr sz="3600" b="1" dirty="0">
                <a:solidFill>
                  <a:srgbClr val="BB8542"/>
                </a:solidFill>
                <a:latin typeface="Arial"/>
                <a:cs typeface="Arial"/>
              </a:rPr>
              <a:t>PREHOSPITAL</a:t>
            </a:r>
            <a:r>
              <a:rPr sz="3600" b="1" spc="-30" dirty="0">
                <a:solidFill>
                  <a:srgbClr val="BB8542"/>
                </a:solidFill>
                <a:latin typeface="Arial"/>
                <a:cs typeface="Arial"/>
              </a:rPr>
              <a:t> </a:t>
            </a:r>
            <a:r>
              <a:rPr sz="3600" b="1" spc="-10" dirty="0">
                <a:latin typeface="Arial"/>
                <a:cs typeface="Arial"/>
              </a:rPr>
              <a:t>SETTING</a:t>
            </a:r>
            <a:endParaRPr sz="3600">
              <a:latin typeface="Arial"/>
              <a:cs typeface="Arial"/>
            </a:endParaRPr>
          </a:p>
        </p:txBody>
      </p:sp>
      <p:sp>
        <p:nvSpPr>
          <p:cNvPr id="11" name="object 11"/>
          <p:cNvSpPr txBox="1"/>
          <p:nvPr/>
        </p:nvSpPr>
        <p:spPr>
          <a:xfrm>
            <a:off x="642762" y="1840011"/>
            <a:ext cx="4577080" cy="928369"/>
          </a:xfrm>
          <a:prstGeom prst="rect">
            <a:avLst/>
          </a:prstGeom>
        </p:spPr>
        <p:txBody>
          <a:bodyPr vert="horz" wrap="square" lIns="0" tIns="182880" rIns="0" bIns="0" rtlCol="0">
            <a:spAutoFit/>
          </a:bodyPr>
          <a:lstStyle/>
          <a:p>
            <a:pPr marL="12700">
              <a:lnSpc>
                <a:spcPct val="100000"/>
              </a:lnSpc>
              <a:spcBef>
                <a:spcPts val="1440"/>
              </a:spcBef>
            </a:pPr>
            <a:r>
              <a:rPr sz="2000" b="1" dirty="0">
                <a:latin typeface="Arial"/>
                <a:cs typeface="Arial"/>
              </a:rPr>
              <a:t>BATTLEFIELD</a:t>
            </a:r>
            <a:r>
              <a:rPr sz="2000" b="1" spc="-120" dirty="0">
                <a:latin typeface="Arial"/>
                <a:cs typeface="Arial"/>
              </a:rPr>
              <a:t> </a:t>
            </a:r>
            <a:r>
              <a:rPr sz="2000" b="1" spc="-10" dirty="0">
                <a:latin typeface="Arial"/>
                <a:cs typeface="Arial"/>
              </a:rPr>
              <a:t>CONSIDERATIONS:</a:t>
            </a:r>
            <a:endParaRPr sz="2000">
              <a:latin typeface="Arial"/>
              <a:cs typeface="Arial"/>
            </a:endParaRPr>
          </a:p>
          <a:p>
            <a:pPr marL="243840">
              <a:lnSpc>
                <a:spcPct val="100000"/>
              </a:lnSpc>
              <a:spcBef>
                <a:spcPts val="1205"/>
              </a:spcBef>
            </a:pPr>
            <a:r>
              <a:rPr sz="1800" dirty="0">
                <a:latin typeface="Arial MT"/>
                <a:cs typeface="Arial MT"/>
              </a:rPr>
              <a:t>Delays</a:t>
            </a:r>
            <a:r>
              <a:rPr sz="1800" spc="-20" dirty="0">
                <a:latin typeface="Arial MT"/>
                <a:cs typeface="Arial MT"/>
              </a:rPr>
              <a:t> </a:t>
            </a:r>
            <a:r>
              <a:rPr sz="1800" dirty="0">
                <a:latin typeface="Arial MT"/>
                <a:cs typeface="Arial MT"/>
              </a:rPr>
              <a:t>in</a:t>
            </a:r>
            <a:r>
              <a:rPr sz="1800" spc="-10" dirty="0">
                <a:latin typeface="Arial MT"/>
                <a:cs typeface="Arial MT"/>
              </a:rPr>
              <a:t> </a:t>
            </a:r>
            <a:r>
              <a:rPr sz="1800" dirty="0">
                <a:latin typeface="Arial MT"/>
                <a:cs typeface="Arial MT"/>
              </a:rPr>
              <a:t>getting</a:t>
            </a:r>
            <a:r>
              <a:rPr sz="1800" spc="-20" dirty="0">
                <a:latin typeface="Arial MT"/>
                <a:cs typeface="Arial MT"/>
              </a:rPr>
              <a:t> </a:t>
            </a:r>
            <a:r>
              <a:rPr sz="1800" dirty="0">
                <a:latin typeface="Arial MT"/>
                <a:cs typeface="Arial MT"/>
              </a:rPr>
              <a:t>casualty</a:t>
            </a:r>
            <a:r>
              <a:rPr sz="1800" spc="-15" dirty="0">
                <a:latin typeface="Arial MT"/>
                <a:cs typeface="Arial MT"/>
              </a:rPr>
              <a:t> </a:t>
            </a:r>
            <a:r>
              <a:rPr sz="1800" dirty="0">
                <a:latin typeface="Arial MT"/>
                <a:cs typeface="Arial MT"/>
              </a:rPr>
              <a:t>to</a:t>
            </a:r>
            <a:r>
              <a:rPr sz="1800" spc="-5" dirty="0">
                <a:latin typeface="Arial MT"/>
                <a:cs typeface="Arial MT"/>
              </a:rPr>
              <a:t> </a:t>
            </a:r>
            <a:r>
              <a:rPr sz="1800" dirty="0">
                <a:latin typeface="Arial MT"/>
                <a:cs typeface="Arial MT"/>
              </a:rPr>
              <a:t>definitive</a:t>
            </a:r>
            <a:r>
              <a:rPr sz="1800" spc="-20" dirty="0">
                <a:latin typeface="Arial MT"/>
                <a:cs typeface="Arial MT"/>
              </a:rPr>
              <a:t> care</a:t>
            </a:r>
            <a:endParaRPr sz="1800">
              <a:latin typeface="Arial MT"/>
              <a:cs typeface="Arial MT"/>
            </a:endParaRPr>
          </a:p>
        </p:txBody>
      </p:sp>
      <p:sp>
        <p:nvSpPr>
          <p:cNvPr id="12" name="object 12"/>
          <p:cNvSpPr txBox="1"/>
          <p:nvPr/>
        </p:nvSpPr>
        <p:spPr>
          <a:xfrm>
            <a:off x="874410" y="2895118"/>
            <a:ext cx="4231640" cy="1275715"/>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MT"/>
                <a:cs typeface="Arial MT"/>
              </a:rPr>
              <a:t>Responder</a:t>
            </a:r>
            <a:r>
              <a:rPr sz="1800" spc="-30" dirty="0">
                <a:latin typeface="Arial MT"/>
                <a:cs typeface="Arial MT"/>
              </a:rPr>
              <a:t> </a:t>
            </a:r>
            <a:r>
              <a:rPr sz="1800" dirty="0">
                <a:latin typeface="Arial MT"/>
                <a:cs typeface="Arial MT"/>
              </a:rPr>
              <a:t>risk</a:t>
            </a:r>
            <a:r>
              <a:rPr sz="1800" spc="-25" dirty="0">
                <a:latin typeface="Arial MT"/>
                <a:cs typeface="Arial MT"/>
              </a:rPr>
              <a:t> </a:t>
            </a:r>
            <a:r>
              <a:rPr sz="1800" dirty="0">
                <a:latin typeface="Arial MT"/>
                <a:cs typeface="Arial MT"/>
              </a:rPr>
              <a:t>performing</a:t>
            </a:r>
            <a:r>
              <a:rPr sz="1800" spc="-25" dirty="0">
                <a:latin typeface="Arial MT"/>
                <a:cs typeface="Arial MT"/>
              </a:rPr>
              <a:t> </a:t>
            </a:r>
            <a:r>
              <a:rPr sz="1800" dirty="0">
                <a:latin typeface="Arial MT"/>
                <a:cs typeface="Arial MT"/>
              </a:rPr>
              <a:t>CPR</a:t>
            </a:r>
            <a:r>
              <a:rPr sz="1800" spc="-30" dirty="0">
                <a:latin typeface="Arial MT"/>
                <a:cs typeface="Arial MT"/>
              </a:rPr>
              <a:t> </a:t>
            </a:r>
            <a:r>
              <a:rPr sz="1800" dirty="0">
                <a:latin typeface="Arial MT"/>
                <a:cs typeface="Arial MT"/>
              </a:rPr>
              <a:t>in</a:t>
            </a:r>
            <a:r>
              <a:rPr sz="1800" spc="-20" dirty="0">
                <a:latin typeface="Arial MT"/>
                <a:cs typeface="Arial MT"/>
              </a:rPr>
              <a:t> </a:t>
            </a:r>
            <a:r>
              <a:rPr sz="1800" spc="-10" dirty="0">
                <a:latin typeface="Arial MT"/>
                <a:cs typeface="Arial MT"/>
              </a:rPr>
              <a:t>hostile environment</a:t>
            </a:r>
            <a:endParaRPr sz="1800">
              <a:latin typeface="Arial MT"/>
              <a:cs typeface="Arial MT"/>
            </a:endParaRPr>
          </a:p>
          <a:p>
            <a:pPr marL="12700" marR="30480">
              <a:lnSpc>
                <a:spcPct val="100000"/>
              </a:lnSpc>
              <a:spcBef>
                <a:spcPts val="1200"/>
              </a:spcBef>
            </a:pPr>
            <a:r>
              <a:rPr sz="1800" dirty="0">
                <a:latin typeface="Arial MT"/>
                <a:cs typeface="Arial MT"/>
              </a:rPr>
              <a:t>Taking</a:t>
            </a:r>
            <a:r>
              <a:rPr sz="1800" spc="-25" dirty="0">
                <a:latin typeface="Arial MT"/>
                <a:cs typeface="Arial MT"/>
              </a:rPr>
              <a:t> </a:t>
            </a:r>
            <a:r>
              <a:rPr sz="1800" dirty="0">
                <a:latin typeface="Arial MT"/>
                <a:cs typeface="Arial MT"/>
              </a:rPr>
              <a:t>limited</a:t>
            </a:r>
            <a:r>
              <a:rPr sz="1800" spc="-25" dirty="0">
                <a:latin typeface="Arial MT"/>
                <a:cs typeface="Arial MT"/>
              </a:rPr>
              <a:t> </a:t>
            </a:r>
            <a:r>
              <a:rPr sz="1800" dirty="0">
                <a:latin typeface="Arial MT"/>
                <a:cs typeface="Arial MT"/>
              </a:rPr>
              <a:t>resources</a:t>
            </a:r>
            <a:r>
              <a:rPr sz="1800" spc="-20" dirty="0">
                <a:latin typeface="Arial MT"/>
                <a:cs typeface="Arial MT"/>
              </a:rPr>
              <a:t> </a:t>
            </a:r>
            <a:r>
              <a:rPr sz="1800" dirty="0">
                <a:latin typeface="Arial MT"/>
                <a:cs typeface="Arial MT"/>
              </a:rPr>
              <a:t>away</a:t>
            </a:r>
            <a:r>
              <a:rPr sz="1800" spc="-20" dirty="0">
                <a:latin typeface="Arial MT"/>
                <a:cs typeface="Arial MT"/>
              </a:rPr>
              <a:t> </a:t>
            </a:r>
            <a:r>
              <a:rPr sz="1800" dirty="0">
                <a:latin typeface="Arial MT"/>
                <a:cs typeface="Arial MT"/>
              </a:rPr>
              <a:t>from</a:t>
            </a:r>
            <a:r>
              <a:rPr sz="1800" spc="-20" dirty="0">
                <a:latin typeface="Arial MT"/>
                <a:cs typeface="Arial MT"/>
              </a:rPr>
              <a:t> </a:t>
            </a:r>
            <a:r>
              <a:rPr sz="1800" spc="-10" dirty="0">
                <a:latin typeface="Arial MT"/>
                <a:cs typeface="Arial MT"/>
              </a:rPr>
              <a:t>other </a:t>
            </a:r>
            <a:r>
              <a:rPr sz="1800" dirty="0">
                <a:latin typeface="Arial MT"/>
                <a:cs typeface="Arial MT"/>
              </a:rPr>
              <a:t>casualties</a:t>
            </a:r>
            <a:r>
              <a:rPr sz="1800" spc="-20" dirty="0">
                <a:latin typeface="Arial MT"/>
                <a:cs typeface="Arial MT"/>
              </a:rPr>
              <a:t> </a:t>
            </a:r>
            <a:r>
              <a:rPr sz="1800" dirty="0">
                <a:latin typeface="Arial MT"/>
                <a:cs typeface="Arial MT"/>
              </a:rPr>
              <a:t>while</a:t>
            </a:r>
            <a:r>
              <a:rPr sz="1800" spc="-25" dirty="0">
                <a:latin typeface="Arial MT"/>
                <a:cs typeface="Arial MT"/>
              </a:rPr>
              <a:t> </a:t>
            </a:r>
            <a:r>
              <a:rPr sz="1800" dirty="0">
                <a:latin typeface="Arial MT"/>
                <a:cs typeface="Arial MT"/>
              </a:rPr>
              <a:t>performing</a:t>
            </a:r>
            <a:r>
              <a:rPr sz="1800" spc="-15" dirty="0">
                <a:latin typeface="Arial MT"/>
                <a:cs typeface="Arial MT"/>
              </a:rPr>
              <a:t> </a:t>
            </a:r>
            <a:r>
              <a:rPr sz="1800" spc="-25" dirty="0">
                <a:latin typeface="Arial MT"/>
                <a:cs typeface="Arial MT"/>
              </a:rPr>
              <a:t>CPR</a:t>
            </a:r>
            <a:endParaRPr sz="1800">
              <a:latin typeface="Arial MT"/>
              <a:cs typeface="Arial MT"/>
            </a:endParaRPr>
          </a:p>
        </p:txBody>
      </p:sp>
      <p:sp>
        <p:nvSpPr>
          <p:cNvPr id="13" name="object 13"/>
          <p:cNvSpPr/>
          <p:nvPr/>
        </p:nvSpPr>
        <p:spPr>
          <a:xfrm>
            <a:off x="732662" y="2514982"/>
            <a:ext cx="0" cy="250190"/>
          </a:xfrm>
          <a:custGeom>
            <a:avLst/>
            <a:gdLst/>
            <a:ahLst/>
            <a:cxnLst/>
            <a:rect l="l" t="t" r="r" b="b"/>
            <a:pathLst>
              <a:path h="250189">
                <a:moveTo>
                  <a:pt x="0" y="249745"/>
                </a:moveTo>
                <a:lnTo>
                  <a:pt x="0" y="0"/>
                </a:lnTo>
              </a:path>
            </a:pathLst>
          </a:custGeom>
          <a:ln w="101600">
            <a:solidFill>
              <a:srgbClr val="CD9146"/>
            </a:solidFill>
          </a:ln>
        </p:spPr>
        <p:txBody>
          <a:bodyPr wrap="square" lIns="0" tIns="0" rIns="0" bIns="0" rtlCol="0"/>
          <a:lstStyle/>
          <a:p>
            <a:endParaRPr/>
          </a:p>
        </p:txBody>
      </p:sp>
      <p:sp>
        <p:nvSpPr>
          <p:cNvPr id="14" name="object 14"/>
          <p:cNvSpPr/>
          <p:nvPr/>
        </p:nvSpPr>
        <p:spPr>
          <a:xfrm>
            <a:off x="732662" y="2967610"/>
            <a:ext cx="0" cy="482600"/>
          </a:xfrm>
          <a:custGeom>
            <a:avLst/>
            <a:gdLst/>
            <a:ahLst/>
            <a:cxnLst/>
            <a:rect l="l" t="t" r="r" b="b"/>
            <a:pathLst>
              <a:path h="482600">
                <a:moveTo>
                  <a:pt x="0" y="482244"/>
                </a:moveTo>
                <a:lnTo>
                  <a:pt x="0" y="0"/>
                </a:lnTo>
              </a:path>
            </a:pathLst>
          </a:custGeom>
          <a:ln w="101600">
            <a:solidFill>
              <a:srgbClr val="CD9146"/>
            </a:solidFill>
          </a:ln>
        </p:spPr>
        <p:txBody>
          <a:bodyPr wrap="square" lIns="0" tIns="0" rIns="0" bIns="0" rtlCol="0"/>
          <a:lstStyle/>
          <a:p>
            <a:endParaRPr/>
          </a:p>
        </p:txBody>
      </p:sp>
      <p:sp>
        <p:nvSpPr>
          <p:cNvPr id="15" name="object 15"/>
          <p:cNvSpPr txBox="1"/>
          <p:nvPr/>
        </p:nvSpPr>
        <p:spPr>
          <a:xfrm>
            <a:off x="6293840" y="2181965"/>
            <a:ext cx="4321175" cy="2210435"/>
          </a:xfrm>
          <a:prstGeom prst="rect">
            <a:avLst/>
          </a:prstGeom>
        </p:spPr>
        <p:txBody>
          <a:bodyPr vert="horz" wrap="square" lIns="0" tIns="12700" rIns="0" bIns="0" rtlCol="0">
            <a:spAutoFit/>
          </a:bodyPr>
          <a:lstStyle/>
          <a:p>
            <a:pPr marL="12700" marR="5080">
              <a:lnSpc>
                <a:spcPct val="100000"/>
              </a:lnSpc>
              <a:spcBef>
                <a:spcPts val="100"/>
              </a:spcBef>
            </a:pPr>
            <a:r>
              <a:rPr sz="1600" b="1" dirty="0">
                <a:latin typeface="Arial"/>
                <a:cs typeface="Arial"/>
              </a:rPr>
              <a:t>138</a:t>
            </a:r>
            <a:r>
              <a:rPr sz="1600" b="1" spc="-50" dirty="0">
                <a:latin typeface="Arial"/>
                <a:cs typeface="Arial"/>
              </a:rPr>
              <a:t> </a:t>
            </a:r>
            <a:r>
              <a:rPr sz="1600" b="1" dirty="0">
                <a:latin typeface="Arial"/>
                <a:cs typeface="Arial"/>
              </a:rPr>
              <a:t>trauma</a:t>
            </a:r>
            <a:r>
              <a:rPr sz="1600" b="1" spc="-45" dirty="0">
                <a:latin typeface="Arial"/>
                <a:cs typeface="Arial"/>
              </a:rPr>
              <a:t> </a:t>
            </a:r>
            <a:r>
              <a:rPr sz="1600" b="1" dirty="0">
                <a:latin typeface="Arial"/>
                <a:cs typeface="Arial"/>
              </a:rPr>
              <a:t>patients</a:t>
            </a:r>
            <a:r>
              <a:rPr sz="1600" b="1" spc="-40" dirty="0">
                <a:latin typeface="Arial"/>
                <a:cs typeface="Arial"/>
              </a:rPr>
              <a:t> </a:t>
            </a:r>
            <a:r>
              <a:rPr sz="1600" b="1" dirty="0">
                <a:latin typeface="Arial"/>
                <a:cs typeface="Arial"/>
              </a:rPr>
              <a:t>with</a:t>
            </a:r>
            <a:r>
              <a:rPr sz="1600" b="1" spc="-35" dirty="0">
                <a:latin typeface="Arial"/>
                <a:cs typeface="Arial"/>
              </a:rPr>
              <a:t> </a:t>
            </a:r>
            <a:r>
              <a:rPr sz="1600" b="1" dirty="0">
                <a:latin typeface="Arial"/>
                <a:cs typeface="Arial"/>
              </a:rPr>
              <a:t>prehospital</a:t>
            </a:r>
            <a:r>
              <a:rPr sz="1600" b="1" spc="-45" dirty="0">
                <a:latin typeface="Arial"/>
                <a:cs typeface="Arial"/>
              </a:rPr>
              <a:t> </a:t>
            </a:r>
            <a:r>
              <a:rPr sz="1600" b="1" spc="-10" dirty="0">
                <a:latin typeface="Arial"/>
                <a:cs typeface="Arial"/>
              </a:rPr>
              <a:t>cardiac </a:t>
            </a:r>
            <a:r>
              <a:rPr sz="1600" b="1" dirty="0">
                <a:latin typeface="Arial"/>
                <a:cs typeface="Arial"/>
              </a:rPr>
              <a:t>arrest</a:t>
            </a:r>
            <a:r>
              <a:rPr sz="1600" b="1" spc="-25" dirty="0">
                <a:latin typeface="Arial"/>
                <a:cs typeface="Arial"/>
              </a:rPr>
              <a:t> </a:t>
            </a:r>
            <a:r>
              <a:rPr sz="1600" dirty="0">
                <a:latin typeface="Arial MT"/>
                <a:cs typeface="Arial MT"/>
              </a:rPr>
              <a:t>where</a:t>
            </a:r>
            <a:r>
              <a:rPr sz="1600" spc="-40" dirty="0">
                <a:latin typeface="Arial MT"/>
                <a:cs typeface="Arial MT"/>
              </a:rPr>
              <a:t> </a:t>
            </a:r>
            <a:r>
              <a:rPr sz="1600" dirty="0">
                <a:latin typeface="Arial MT"/>
                <a:cs typeface="Arial MT"/>
              </a:rPr>
              <a:t>resuscitation</a:t>
            </a:r>
            <a:r>
              <a:rPr sz="1600" spc="-35" dirty="0">
                <a:latin typeface="Arial MT"/>
                <a:cs typeface="Arial MT"/>
              </a:rPr>
              <a:t> </a:t>
            </a:r>
            <a:r>
              <a:rPr sz="1600" dirty="0">
                <a:latin typeface="Arial MT"/>
                <a:cs typeface="Arial MT"/>
              </a:rPr>
              <a:t>was</a:t>
            </a:r>
            <a:r>
              <a:rPr sz="1600" spc="-45" dirty="0">
                <a:latin typeface="Arial MT"/>
                <a:cs typeface="Arial MT"/>
              </a:rPr>
              <a:t> </a:t>
            </a:r>
            <a:r>
              <a:rPr sz="1600" dirty="0">
                <a:latin typeface="Arial MT"/>
                <a:cs typeface="Arial MT"/>
              </a:rPr>
              <a:t>attempted</a:t>
            </a:r>
            <a:r>
              <a:rPr sz="1600" spc="-5" dirty="0">
                <a:latin typeface="Arial MT"/>
                <a:cs typeface="Arial MT"/>
              </a:rPr>
              <a:t> </a:t>
            </a:r>
            <a:r>
              <a:rPr sz="1600" dirty="0">
                <a:latin typeface="Arial MT"/>
                <a:cs typeface="Arial MT"/>
              </a:rPr>
              <a:t>-</a:t>
            </a:r>
            <a:r>
              <a:rPr sz="1600" spc="-25" dirty="0">
                <a:latin typeface="Arial MT"/>
                <a:cs typeface="Arial MT"/>
              </a:rPr>
              <a:t> </a:t>
            </a:r>
            <a:r>
              <a:rPr sz="1600" b="1" spc="-25" dirty="0">
                <a:latin typeface="Arial"/>
                <a:cs typeface="Arial"/>
              </a:rPr>
              <a:t>No </a:t>
            </a:r>
            <a:r>
              <a:rPr sz="1600" b="1" spc="-10" dirty="0">
                <a:latin typeface="Arial"/>
                <a:cs typeface="Arial"/>
              </a:rPr>
              <a:t>survivors</a:t>
            </a:r>
            <a:endParaRPr sz="1600">
              <a:latin typeface="Arial"/>
              <a:cs typeface="Arial"/>
            </a:endParaRPr>
          </a:p>
          <a:p>
            <a:pPr marL="12700" marR="79375">
              <a:lnSpc>
                <a:spcPct val="100000"/>
              </a:lnSpc>
              <a:spcBef>
                <a:spcPts val="1000"/>
              </a:spcBef>
            </a:pPr>
            <a:r>
              <a:rPr sz="1600" b="1" spc="-10" dirty="0">
                <a:latin typeface="Arial"/>
                <a:cs typeface="Arial"/>
              </a:rPr>
              <a:t>RECOMMENDATION</a:t>
            </a:r>
            <a:r>
              <a:rPr sz="1600" spc="-10" dirty="0">
                <a:latin typeface="Arial MT"/>
                <a:cs typeface="Arial MT"/>
              </a:rPr>
              <a:t>: </a:t>
            </a:r>
            <a:r>
              <a:rPr sz="1600" b="1" dirty="0">
                <a:latin typeface="Arial"/>
                <a:cs typeface="Arial"/>
              </a:rPr>
              <a:t>CPR</a:t>
            </a:r>
            <a:r>
              <a:rPr sz="1600" b="1" spc="-10" dirty="0">
                <a:latin typeface="Arial"/>
                <a:cs typeface="Arial"/>
              </a:rPr>
              <a:t> </a:t>
            </a:r>
            <a:r>
              <a:rPr sz="1600" b="1" dirty="0">
                <a:latin typeface="Arial"/>
                <a:cs typeface="Arial"/>
              </a:rPr>
              <a:t>not be</a:t>
            </a:r>
            <a:r>
              <a:rPr sz="1600" b="1" spc="5" dirty="0">
                <a:latin typeface="Arial"/>
                <a:cs typeface="Arial"/>
              </a:rPr>
              <a:t> </a:t>
            </a:r>
            <a:r>
              <a:rPr sz="1600" b="1" spc="-10" dirty="0">
                <a:latin typeface="Arial"/>
                <a:cs typeface="Arial"/>
              </a:rPr>
              <a:t>attempted </a:t>
            </a:r>
            <a:r>
              <a:rPr sz="1600" dirty="0">
                <a:latin typeface="Arial MT"/>
                <a:cs typeface="Arial MT"/>
              </a:rPr>
              <a:t>for</a:t>
            </a:r>
            <a:r>
              <a:rPr sz="1600" spc="-25" dirty="0">
                <a:latin typeface="Arial MT"/>
                <a:cs typeface="Arial MT"/>
              </a:rPr>
              <a:t> </a:t>
            </a:r>
            <a:r>
              <a:rPr sz="1600" dirty="0">
                <a:latin typeface="Arial MT"/>
                <a:cs typeface="Arial MT"/>
              </a:rPr>
              <a:t>patients</a:t>
            </a:r>
            <a:r>
              <a:rPr sz="1600" spc="-35" dirty="0">
                <a:latin typeface="Arial MT"/>
                <a:cs typeface="Arial MT"/>
              </a:rPr>
              <a:t> </a:t>
            </a:r>
            <a:r>
              <a:rPr sz="1600" dirty="0">
                <a:latin typeface="Arial MT"/>
                <a:cs typeface="Arial MT"/>
              </a:rPr>
              <a:t>with</a:t>
            </a:r>
            <a:r>
              <a:rPr sz="1600" spc="-40" dirty="0">
                <a:latin typeface="Arial MT"/>
                <a:cs typeface="Arial MT"/>
              </a:rPr>
              <a:t> </a:t>
            </a:r>
            <a:r>
              <a:rPr sz="1600" dirty="0">
                <a:latin typeface="Arial MT"/>
                <a:cs typeface="Arial MT"/>
              </a:rPr>
              <a:t>prehospital</a:t>
            </a:r>
            <a:r>
              <a:rPr sz="1600" spc="-45" dirty="0">
                <a:latin typeface="Arial MT"/>
                <a:cs typeface="Arial MT"/>
              </a:rPr>
              <a:t> </a:t>
            </a:r>
            <a:r>
              <a:rPr sz="1600" dirty="0">
                <a:latin typeface="Arial MT"/>
                <a:cs typeface="Arial MT"/>
              </a:rPr>
              <a:t>traumatic</a:t>
            </a:r>
            <a:r>
              <a:rPr sz="1600" spc="-15" dirty="0">
                <a:latin typeface="Arial MT"/>
                <a:cs typeface="Arial MT"/>
              </a:rPr>
              <a:t> </a:t>
            </a:r>
            <a:r>
              <a:rPr sz="1600" spc="-10" dirty="0">
                <a:latin typeface="Arial MT"/>
                <a:cs typeface="Arial MT"/>
              </a:rPr>
              <a:t>cardiac </a:t>
            </a:r>
            <a:r>
              <a:rPr sz="1600" dirty="0">
                <a:latin typeface="Arial MT"/>
                <a:cs typeface="Arial MT"/>
              </a:rPr>
              <a:t>arrest</a:t>
            </a:r>
            <a:r>
              <a:rPr sz="1600" spc="-20" dirty="0">
                <a:latin typeface="Arial MT"/>
                <a:cs typeface="Arial MT"/>
              </a:rPr>
              <a:t> </a:t>
            </a:r>
            <a:r>
              <a:rPr sz="1600" dirty="0">
                <a:latin typeface="Arial MT"/>
                <a:cs typeface="Arial MT"/>
              </a:rPr>
              <a:t>(large</a:t>
            </a:r>
            <a:r>
              <a:rPr sz="1600" spc="-20" dirty="0">
                <a:latin typeface="Arial MT"/>
                <a:cs typeface="Arial MT"/>
              </a:rPr>
              <a:t> </a:t>
            </a:r>
            <a:r>
              <a:rPr sz="1600" dirty="0">
                <a:latin typeface="Arial MT"/>
                <a:cs typeface="Arial MT"/>
              </a:rPr>
              <a:t>economic</a:t>
            </a:r>
            <a:r>
              <a:rPr sz="1600" spc="-30" dirty="0">
                <a:latin typeface="Arial MT"/>
                <a:cs typeface="Arial MT"/>
              </a:rPr>
              <a:t> </a:t>
            </a:r>
            <a:r>
              <a:rPr sz="1600" dirty="0">
                <a:latin typeface="Arial MT"/>
                <a:cs typeface="Arial MT"/>
              </a:rPr>
              <a:t>costs</a:t>
            </a:r>
            <a:r>
              <a:rPr sz="1600" spc="-25" dirty="0">
                <a:latin typeface="Arial MT"/>
                <a:cs typeface="Arial MT"/>
              </a:rPr>
              <a:t> </a:t>
            </a:r>
            <a:r>
              <a:rPr sz="1600" dirty="0">
                <a:latin typeface="Arial MT"/>
                <a:cs typeface="Arial MT"/>
              </a:rPr>
              <a:t>and</a:t>
            </a:r>
            <a:r>
              <a:rPr sz="1600" spc="-25" dirty="0">
                <a:latin typeface="Arial MT"/>
                <a:cs typeface="Arial MT"/>
              </a:rPr>
              <a:t> </a:t>
            </a:r>
            <a:r>
              <a:rPr sz="1600" spc="-10" dirty="0">
                <a:latin typeface="Arial MT"/>
                <a:cs typeface="Arial MT"/>
              </a:rPr>
              <a:t>uniformly </a:t>
            </a:r>
            <a:r>
              <a:rPr sz="1600" dirty="0">
                <a:latin typeface="Arial MT"/>
                <a:cs typeface="Arial MT"/>
              </a:rPr>
              <a:t>unsuccessful</a:t>
            </a:r>
            <a:r>
              <a:rPr sz="1600" spc="-60" dirty="0">
                <a:latin typeface="Arial MT"/>
                <a:cs typeface="Arial MT"/>
              </a:rPr>
              <a:t> </a:t>
            </a:r>
            <a:r>
              <a:rPr sz="1600" spc="-10" dirty="0">
                <a:latin typeface="Arial MT"/>
                <a:cs typeface="Arial MT"/>
              </a:rPr>
              <a:t>results)</a:t>
            </a:r>
            <a:endParaRPr sz="1600">
              <a:latin typeface="Arial MT"/>
              <a:cs typeface="Arial MT"/>
            </a:endParaRPr>
          </a:p>
          <a:p>
            <a:pPr marL="12700">
              <a:lnSpc>
                <a:spcPct val="100000"/>
              </a:lnSpc>
              <a:spcBef>
                <a:spcPts val="1080"/>
              </a:spcBef>
            </a:pPr>
            <a:r>
              <a:rPr sz="1400" b="1" i="1" dirty="0">
                <a:solidFill>
                  <a:srgbClr val="BB8542"/>
                </a:solidFill>
                <a:latin typeface="Arial"/>
                <a:cs typeface="Arial"/>
              </a:rPr>
              <a:t>Rosemurgy</a:t>
            </a:r>
            <a:r>
              <a:rPr sz="1400" b="1" i="1" spc="-25" dirty="0">
                <a:solidFill>
                  <a:srgbClr val="BB8542"/>
                </a:solidFill>
                <a:latin typeface="Arial"/>
                <a:cs typeface="Arial"/>
              </a:rPr>
              <a:t> </a:t>
            </a:r>
            <a:r>
              <a:rPr sz="1400" b="1" i="1" dirty="0">
                <a:solidFill>
                  <a:srgbClr val="BB8542"/>
                </a:solidFill>
                <a:latin typeface="Arial"/>
                <a:cs typeface="Arial"/>
              </a:rPr>
              <a:t>et</a:t>
            </a:r>
            <a:r>
              <a:rPr sz="1400" b="1" i="1" spc="-30" dirty="0">
                <a:solidFill>
                  <a:srgbClr val="BB8542"/>
                </a:solidFill>
                <a:latin typeface="Arial"/>
                <a:cs typeface="Arial"/>
              </a:rPr>
              <a:t> </a:t>
            </a:r>
            <a:r>
              <a:rPr sz="1400" b="1" i="1" dirty="0">
                <a:solidFill>
                  <a:srgbClr val="BB8542"/>
                </a:solidFill>
                <a:latin typeface="Arial"/>
                <a:cs typeface="Arial"/>
              </a:rPr>
              <a:t>al.</a:t>
            </a:r>
            <a:r>
              <a:rPr sz="1400" b="1" i="1" spc="335" dirty="0">
                <a:solidFill>
                  <a:srgbClr val="BB8542"/>
                </a:solidFill>
                <a:latin typeface="Arial"/>
                <a:cs typeface="Arial"/>
              </a:rPr>
              <a:t> </a:t>
            </a:r>
            <a:r>
              <a:rPr sz="1400" b="1" i="1" dirty="0">
                <a:solidFill>
                  <a:srgbClr val="BB8542"/>
                </a:solidFill>
                <a:latin typeface="Arial"/>
                <a:cs typeface="Arial"/>
              </a:rPr>
              <a:t>J</a:t>
            </a:r>
            <a:r>
              <a:rPr sz="1400" b="1" i="1" spc="-30" dirty="0">
                <a:solidFill>
                  <a:srgbClr val="BB8542"/>
                </a:solidFill>
                <a:latin typeface="Arial"/>
                <a:cs typeface="Arial"/>
              </a:rPr>
              <a:t> </a:t>
            </a:r>
            <a:r>
              <a:rPr sz="1400" b="1" i="1" dirty="0">
                <a:solidFill>
                  <a:srgbClr val="BB8542"/>
                </a:solidFill>
                <a:latin typeface="Arial"/>
                <a:cs typeface="Arial"/>
              </a:rPr>
              <a:t>Trauma</a:t>
            </a:r>
            <a:r>
              <a:rPr sz="1400" b="1" i="1" spc="-25" dirty="0">
                <a:solidFill>
                  <a:srgbClr val="BB8542"/>
                </a:solidFill>
                <a:latin typeface="Arial"/>
                <a:cs typeface="Arial"/>
              </a:rPr>
              <a:t> </a:t>
            </a:r>
            <a:r>
              <a:rPr sz="1400" b="1" i="1" spc="-20" dirty="0">
                <a:solidFill>
                  <a:srgbClr val="BB8542"/>
                </a:solidFill>
                <a:latin typeface="Arial"/>
                <a:cs typeface="Arial"/>
              </a:rPr>
              <a:t>1993</a:t>
            </a:r>
            <a:endParaRPr sz="1400">
              <a:latin typeface="Arial"/>
              <a:cs typeface="Arial"/>
            </a:endParaRPr>
          </a:p>
        </p:txBody>
      </p:sp>
      <p:sp>
        <p:nvSpPr>
          <p:cNvPr id="16" name="object 16"/>
          <p:cNvSpPr txBox="1"/>
          <p:nvPr/>
        </p:nvSpPr>
        <p:spPr>
          <a:xfrm>
            <a:off x="814771" y="4455299"/>
            <a:ext cx="4741545" cy="1336675"/>
          </a:xfrm>
          <a:prstGeom prst="rect">
            <a:avLst/>
          </a:prstGeom>
        </p:spPr>
        <p:txBody>
          <a:bodyPr vert="horz" wrap="square" lIns="0" tIns="14604" rIns="0" bIns="0" rtlCol="0">
            <a:spAutoFit/>
          </a:bodyPr>
          <a:lstStyle/>
          <a:p>
            <a:pPr marL="40005" marR="5080">
              <a:lnSpc>
                <a:spcPct val="99200"/>
              </a:lnSpc>
              <a:spcBef>
                <a:spcPts val="114"/>
              </a:spcBef>
            </a:pPr>
            <a:r>
              <a:rPr sz="1600" dirty="0">
                <a:latin typeface="Arial MT"/>
                <a:cs typeface="Arial MT"/>
              </a:rPr>
              <a:t>Resuscitation</a:t>
            </a:r>
            <a:r>
              <a:rPr sz="1600" spc="-45" dirty="0">
                <a:latin typeface="Arial MT"/>
                <a:cs typeface="Arial MT"/>
              </a:rPr>
              <a:t> </a:t>
            </a:r>
            <a:r>
              <a:rPr sz="1600" dirty="0">
                <a:latin typeface="Arial MT"/>
                <a:cs typeface="Arial MT"/>
              </a:rPr>
              <a:t>on</a:t>
            </a:r>
            <a:r>
              <a:rPr sz="1600" spc="-35" dirty="0">
                <a:latin typeface="Arial MT"/>
                <a:cs typeface="Arial MT"/>
              </a:rPr>
              <a:t> </a:t>
            </a:r>
            <a:r>
              <a:rPr sz="1600" dirty="0">
                <a:latin typeface="Arial MT"/>
                <a:cs typeface="Arial MT"/>
              </a:rPr>
              <a:t>the</a:t>
            </a:r>
            <a:r>
              <a:rPr sz="1600" spc="-25" dirty="0">
                <a:latin typeface="Arial MT"/>
                <a:cs typeface="Arial MT"/>
              </a:rPr>
              <a:t> </a:t>
            </a:r>
            <a:r>
              <a:rPr sz="1600" dirty="0">
                <a:latin typeface="Arial MT"/>
                <a:cs typeface="Arial MT"/>
              </a:rPr>
              <a:t>battlefield</a:t>
            </a:r>
            <a:r>
              <a:rPr sz="1600" spc="-35" dirty="0">
                <a:latin typeface="Arial MT"/>
                <a:cs typeface="Arial MT"/>
              </a:rPr>
              <a:t> </a:t>
            </a:r>
            <a:r>
              <a:rPr sz="1600" dirty="0">
                <a:latin typeface="Arial MT"/>
                <a:cs typeface="Arial MT"/>
              </a:rPr>
              <a:t>for</a:t>
            </a:r>
            <a:r>
              <a:rPr sz="1600" spc="-20" dirty="0">
                <a:latin typeface="Arial MT"/>
                <a:cs typeface="Arial MT"/>
              </a:rPr>
              <a:t> </a:t>
            </a:r>
            <a:r>
              <a:rPr sz="1600" dirty="0">
                <a:latin typeface="Arial MT"/>
                <a:cs typeface="Arial MT"/>
              </a:rPr>
              <a:t>victims</a:t>
            </a:r>
            <a:r>
              <a:rPr sz="1600" spc="-40" dirty="0">
                <a:latin typeface="Arial MT"/>
                <a:cs typeface="Arial MT"/>
              </a:rPr>
              <a:t> </a:t>
            </a:r>
            <a:r>
              <a:rPr sz="1600" dirty="0">
                <a:latin typeface="Arial MT"/>
                <a:cs typeface="Arial MT"/>
              </a:rPr>
              <a:t>of</a:t>
            </a:r>
            <a:r>
              <a:rPr sz="1600" spc="-25" dirty="0">
                <a:latin typeface="Arial MT"/>
                <a:cs typeface="Arial MT"/>
              </a:rPr>
              <a:t> </a:t>
            </a:r>
            <a:r>
              <a:rPr sz="1600" dirty="0">
                <a:latin typeface="Arial MT"/>
                <a:cs typeface="Arial MT"/>
              </a:rPr>
              <a:t>blast</a:t>
            </a:r>
            <a:r>
              <a:rPr sz="1600" spc="-30" dirty="0">
                <a:latin typeface="Arial MT"/>
                <a:cs typeface="Arial MT"/>
              </a:rPr>
              <a:t> </a:t>
            </a:r>
            <a:r>
              <a:rPr sz="1600" spc="-25" dirty="0">
                <a:latin typeface="Arial MT"/>
                <a:cs typeface="Arial MT"/>
              </a:rPr>
              <a:t>or </a:t>
            </a:r>
            <a:r>
              <a:rPr sz="1600" dirty="0">
                <a:latin typeface="Arial MT"/>
                <a:cs typeface="Arial MT"/>
              </a:rPr>
              <a:t>penetrating</a:t>
            </a:r>
            <a:r>
              <a:rPr sz="1600" spc="-20" dirty="0">
                <a:latin typeface="Arial MT"/>
                <a:cs typeface="Arial MT"/>
              </a:rPr>
              <a:t> </a:t>
            </a:r>
            <a:r>
              <a:rPr sz="1600" dirty="0">
                <a:latin typeface="Arial MT"/>
                <a:cs typeface="Arial MT"/>
              </a:rPr>
              <a:t>trauma</a:t>
            </a:r>
            <a:r>
              <a:rPr sz="1600" spc="-10" dirty="0">
                <a:latin typeface="Arial MT"/>
                <a:cs typeface="Arial MT"/>
              </a:rPr>
              <a:t> </a:t>
            </a:r>
            <a:r>
              <a:rPr sz="1600" dirty="0">
                <a:latin typeface="Arial MT"/>
                <a:cs typeface="Arial MT"/>
              </a:rPr>
              <a:t>who</a:t>
            </a:r>
            <a:r>
              <a:rPr sz="1600" spc="-30" dirty="0">
                <a:latin typeface="Arial MT"/>
                <a:cs typeface="Arial MT"/>
              </a:rPr>
              <a:t> </a:t>
            </a:r>
            <a:r>
              <a:rPr sz="1600" dirty="0">
                <a:latin typeface="Arial MT"/>
                <a:cs typeface="Arial MT"/>
              </a:rPr>
              <a:t>have</a:t>
            </a:r>
            <a:r>
              <a:rPr sz="1600" spc="-30" dirty="0">
                <a:latin typeface="Arial MT"/>
                <a:cs typeface="Arial MT"/>
              </a:rPr>
              <a:t> </a:t>
            </a:r>
            <a:r>
              <a:rPr sz="1600" dirty="0">
                <a:latin typeface="Arial MT"/>
                <a:cs typeface="Arial MT"/>
              </a:rPr>
              <a:t>no</a:t>
            </a:r>
            <a:r>
              <a:rPr sz="1600" spc="-25" dirty="0">
                <a:latin typeface="Arial MT"/>
                <a:cs typeface="Arial MT"/>
              </a:rPr>
              <a:t> </a:t>
            </a:r>
            <a:r>
              <a:rPr sz="1600" dirty="0">
                <a:latin typeface="Arial MT"/>
                <a:cs typeface="Arial MT"/>
              </a:rPr>
              <a:t>pulse,</a:t>
            </a:r>
            <a:r>
              <a:rPr sz="1600" spc="-30" dirty="0">
                <a:latin typeface="Arial MT"/>
                <a:cs typeface="Arial MT"/>
              </a:rPr>
              <a:t> </a:t>
            </a:r>
            <a:r>
              <a:rPr sz="1600" spc="-25" dirty="0">
                <a:latin typeface="Arial MT"/>
                <a:cs typeface="Arial MT"/>
              </a:rPr>
              <a:t>no </a:t>
            </a:r>
            <a:r>
              <a:rPr sz="1600" dirty="0">
                <a:latin typeface="Arial MT"/>
                <a:cs typeface="Arial MT"/>
              </a:rPr>
              <a:t>ventilations,</a:t>
            </a:r>
            <a:r>
              <a:rPr sz="1600" spc="-25" dirty="0">
                <a:latin typeface="Arial MT"/>
                <a:cs typeface="Arial MT"/>
              </a:rPr>
              <a:t> </a:t>
            </a:r>
            <a:r>
              <a:rPr sz="1600" dirty="0">
                <a:latin typeface="Arial MT"/>
                <a:cs typeface="Arial MT"/>
              </a:rPr>
              <a:t>and</a:t>
            </a:r>
            <a:r>
              <a:rPr sz="1600" spc="-20" dirty="0">
                <a:latin typeface="Arial MT"/>
                <a:cs typeface="Arial MT"/>
              </a:rPr>
              <a:t> </a:t>
            </a:r>
            <a:r>
              <a:rPr sz="1600" dirty="0">
                <a:latin typeface="Arial MT"/>
                <a:cs typeface="Arial MT"/>
              </a:rPr>
              <a:t>no</a:t>
            </a:r>
            <a:r>
              <a:rPr sz="1600" spc="-20" dirty="0">
                <a:latin typeface="Arial MT"/>
                <a:cs typeface="Arial MT"/>
              </a:rPr>
              <a:t> </a:t>
            </a:r>
            <a:r>
              <a:rPr sz="1600" dirty="0">
                <a:latin typeface="Arial MT"/>
                <a:cs typeface="Arial MT"/>
              </a:rPr>
              <a:t>other</a:t>
            </a:r>
            <a:r>
              <a:rPr sz="1600" spc="-5" dirty="0">
                <a:latin typeface="Arial MT"/>
                <a:cs typeface="Arial MT"/>
              </a:rPr>
              <a:t> </a:t>
            </a:r>
            <a:r>
              <a:rPr sz="1600" dirty="0">
                <a:latin typeface="Arial MT"/>
                <a:cs typeface="Arial MT"/>
              </a:rPr>
              <a:t>signs</a:t>
            </a:r>
            <a:r>
              <a:rPr sz="1600" spc="-25" dirty="0">
                <a:latin typeface="Arial MT"/>
                <a:cs typeface="Arial MT"/>
              </a:rPr>
              <a:t> </a:t>
            </a:r>
            <a:r>
              <a:rPr sz="1600" dirty="0">
                <a:latin typeface="Arial MT"/>
                <a:cs typeface="Arial MT"/>
              </a:rPr>
              <a:t>of</a:t>
            </a:r>
            <a:r>
              <a:rPr sz="1600" spc="-10" dirty="0">
                <a:latin typeface="Arial MT"/>
                <a:cs typeface="Arial MT"/>
              </a:rPr>
              <a:t> </a:t>
            </a:r>
            <a:r>
              <a:rPr sz="1600" dirty="0">
                <a:latin typeface="Arial MT"/>
                <a:cs typeface="Arial MT"/>
              </a:rPr>
              <a:t>life</a:t>
            </a:r>
            <a:r>
              <a:rPr sz="1600" spc="-20" dirty="0">
                <a:latin typeface="Arial MT"/>
                <a:cs typeface="Arial MT"/>
              </a:rPr>
              <a:t> </a:t>
            </a:r>
            <a:r>
              <a:rPr sz="1600" dirty="0">
                <a:latin typeface="Arial MT"/>
                <a:cs typeface="Arial MT"/>
              </a:rPr>
              <a:t>will</a:t>
            </a:r>
            <a:r>
              <a:rPr sz="1600" spc="-25" dirty="0">
                <a:latin typeface="Arial MT"/>
                <a:cs typeface="Arial MT"/>
              </a:rPr>
              <a:t> </a:t>
            </a:r>
            <a:r>
              <a:rPr sz="1600" dirty="0">
                <a:latin typeface="Arial MT"/>
                <a:cs typeface="Arial MT"/>
              </a:rPr>
              <a:t>not</a:t>
            </a:r>
            <a:r>
              <a:rPr sz="1600" spc="-25" dirty="0">
                <a:latin typeface="Arial MT"/>
                <a:cs typeface="Arial MT"/>
              </a:rPr>
              <a:t> be </a:t>
            </a:r>
            <a:r>
              <a:rPr sz="1600" dirty="0">
                <a:latin typeface="Arial MT"/>
                <a:cs typeface="Arial MT"/>
              </a:rPr>
              <a:t>successful</a:t>
            </a:r>
            <a:r>
              <a:rPr sz="1600" spc="-30" dirty="0">
                <a:latin typeface="Arial MT"/>
                <a:cs typeface="Arial MT"/>
              </a:rPr>
              <a:t> </a:t>
            </a:r>
            <a:r>
              <a:rPr sz="1600" dirty="0">
                <a:latin typeface="Arial MT"/>
                <a:cs typeface="Arial MT"/>
              </a:rPr>
              <a:t>and</a:t>
            </a:r>
            <a:r>
              <a:rPr sz="1600" spc="-15" dirty="0">
                <a:latin typeface="Arial MT"/>
                <a:cs typeface="Arial MT"/>
              </a:rPr>
              <a:t> </a:t>
            </a:r>
            <a:r>
              <a:rPr sz="1600" dirty="0">
                <a:latin typeface="Arial MT"/>
                <a:cs typeface="Arial MT"/>
              </a:rPr>
              <a:t>should</a:t>
            </a:r>
            <a:r>
              <a:rPr sz="1600" spc="-25" dirty="0">
                <a:latin typeface="Arial MT"/>
                <a:cs typeface="Arial MT"/>
              </a:rPr>
              <a:t> </a:t>
            </a:r>
            <a:r>
              <a:rPr sz="1600" dirty="0">
                <a:latin typeface="Arial MT"/>
                <a:cs typeface="Arial MT"/>
              </a:rPr>
              <a:t>not</a:t>
            </a:r>
            <a:r>
              <a:rPr sz="1600" spc="-5" dirty="0">
                <a:latin typeface="Arial MT"/>
                <a:cs typeface="Arial MT"/>
              </a:rPr>
              <a:t> </a:t>
            </a:r>
            <a:r>
              <a:rPr sz="1600" dirty="0">
                <a:latin typeface="Arial MT"/>
                <a:cs typeface="Arial MT"/>
              </a:rPr>
              <a:t>be</a:t>
            </a:r>
            <a:r>
              <a:rPr sz="1600" spc="-15" dirty="0">
                <a:latin typeface="Arial MT"/>
                <a:cs typeface="Arial MT"/>
              </a:rPr>
              <a:t> </a:t>
            </a:r>
            <a:r>
              <a:rPr sz="1600" spc="-10" dirty="0">
                <a:latin typeface="Arial MT"/>
                <a:cs typeface="Arial MT"/>
              </a:rPr>
              <a:t>attempted.</a:t>
            </a:r>
            <a:endParaRPr sz="1600">
              <a:latin typeface="Arial MT"/>
              <a:cs typeface="Arial MT"/>
            </a:endParaRPr>
          </a:p>
          <a:p>
            <a:pPr marL="12700">
              <a:lnSpc>
                <a:spcPct val="100000"/>
              </a:lnSpc>
              <a:spcBef>
                <a:spcPts val="1005"/>
              </a:spcBef>
            </a:pPr>
            <a:r>
              <a:rPr sz="1400" b="1" i="1" dirty="0">
                <a:solidFill>
                  <a:srgbClr val="BB8542"/>
                </a:solidFill>
                <a:latin typeface="Arial"/>
                <a:cs typeface="Arial"/>
              </a:rPr>
              <a:t>TCCC</a:t>
            </a:r>
            <a:r>
              <a:rPr sz="1400" b="1" i="1" spc="-15" dirty="0">
                <a:solidFill>
                  <a:srgbClr val="BB8542"/>
                </a:solidFill>
                <a:latin typeface="Arial"/>
                <a:cs typeface="Arial"/>
              </a:rPr>
              <a:t> </a:t>
            </a:r>
            <a:r>
              <a:rPr sz="1400" b="1" i="1" dirty="0">
                <a:solidFill>
                  <a:srgbClr val="BB8542"/>
                </a:solidFill>
                <a:latin typeface="Arial"/>
                <a:cs typeface="Arial"/>
              </a:rPr>
              <a:t>Guidelines</a:t>
            </a:r>
            <a:r>
              <a:rPr sz="1400" b="1" i="1" spc="-45" dirty="0">
                <a:solidFill>
                  <a:srgbClr val="BB8542"/>
                </a:solidFill>
                <a:latin typeface="Arial"/>
                <a:cs typeface="Arial"/>
              </a:rPr>
              <a:t> </a:t>
            </a:r>
            <a:r>
              <a:rPr sz="1400" b="1" i="1" dirty="0">
                <a:solidFill>
                  <a:srgbClr val="BB8542"/>
                </a:solidFill>
                <a:latin typeface="Arial"/>
                <a:cs typeface="Arial"/>
              </a:rPr>
              <a:t>(15</a:t>
            </a:r>
            <a:r>
              <a:rPr sz="1400" b="1" i="1" spc="-35" dirty="0">
                <a:solidFill>
                  <a:srgbClr val="BB8542"/>
                </a:solidFill>
                <a:latin typeface="Arial"/>
                <a:cs typeface="Arial"/>
              </a:rPr>
              <a:t> </a:t>
            </a:r>
            <a:r>
              <a:rPr sz="1400" b="1" i="1" dirty="0">
                <a:solidFill>
                  <a:srgbClr val="BB8542"/>
                </a:solidFill>
                <a:latin typeface="Arial"/>
                <a:cs typeface="Arial"/>
              </a:rPr>
              <a:t>Dec</a:t>
            </a:r>
            <a:r>
              <a:rPr sz="1400" b="1" i="1" spc="-35" dirty="0">
                <a:solidFill>
                  <a:srgbClr val="BB8542"/>
                </a:solidFill>
                <a:latin typeface="Arial"/>
                <a:cs typeface="Arial"/>
              </a:rPr>
              <a:t> </a:t>
            </a:r>
            <a:r>
              <a:rPr sz="1400" b="1" i="1" spc="-10" dirty="0">
                <a:solidFill>
                  <a:srgbClr val="BB8542"/>
                </a:solidFill>
                <a:latin typeface="Arial"/>
                <a:cs typeface="Arial"/>
              </a:rPr>
              <a:t>2021)</a:t>
            </a:r>
            <a:endParaRPr sz="1400">
              <a:latin typeface="Arial"/>
              <a:cs typeface="Arial"/>
            </a:endParaRPr>
          </a:p>
        </p:txBody>
      </p:sp>
      <p:pic>
        <p:nvPicPr>
          <p:cNvPr id="17" name="object 17"/>
          <p:cNvPicPr/>
          <p:nvPr/>
        </p:nvPicPr>
        <p:blipFill>
          <a:blip r:embed="rId4" cstate="print"/>
          <a:stretch>
            <a:fillRect/>
          </a:stretch>
        </p:blipFill>
        <p:spPr>
          <a:xfrm>
            <a:off x="6741414" y="3671315"/>
            <a:ext cx="5113019" cy="2902458"/>
          </a:xfrm>
          <a:prstGeom prst="rect">
            <a:avLst/>
          </a:prstGeom>
        </p:spPr>
      </p:pic>
      <p:sp>
        <p:nvSpPr>
          <p:cNvPr id="18" name="object 18"/>
          <p:cNvSpPr/>
          <p:nvPr/>
        </p:nvSpPr>
        <p:spPr>
          <a:xfrm>
            <a:off x="732662" y="3658744"/>
            <a:ext cx="0" cy="482600"/>
          </a:xfrm>
          <a:custGeom>
            <a:avLst/>
            <a:gdLst/>
            <a:ahLst/>
            <a:cxnLst/>
            <a:rect l="l" t="t" r="r" b="b"/>
            <a:pathLst>
              <a:path h="482600">
                <a:moveTo>
                  <a:pt x="0" y="482244"/>
                </a:moveTo>
                <a:lnTo>
                  <a:pt x="0" y="0"/>
                </a:lnTo>
              </a:path>
            </a:pathLst>
          </a:custGeom>
          <a:ln w="101600">
            <a:solidFill>
              <a:srgbClr val="CD9146"/>
            </a:solidFill>
          </a:ln>
        </p:spPr>
        <p:txBody>
          <a:bodyPr wrap="square" lIns="0" tIns="0" rIns="0" bIns="0" rtlCol="0"/>
          <a:lstStyle/>
          <a:p>
            <a:endParaRPr/>
          </a:p>
        </p:txBody>
      </p:sp>
      <p:sp>
        <p:nvSpPr>
          <p:cNvPr id="20" name="object 20"/>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22</a:t>
            </a:r>
            <a:r>
              <a:rPr spc="310" dirty="0"/>
              <a:t> </a:t>
            </a:r>
            <a:r>
              <a:rPr dirty="0"/>
              <a:t>08</a:t>
            </a:r>
            <a:r>
              <a:rPr spc="10" dirty="0"/>
              <a:t> </a:t>
            </a:r>
            <a:r>
              <a:rPr dirty="0"/>
              <a:t>AUG</a:t>
            </a:r>
            <a:r>
              <a:rPr spc="-5" dirty="0"/>
              <a:t> </a:t>
            </a:r>
            <a:r>
              <a:rPr spc="-25" dirty="0"/>
              <a:t>23</a:t>
            </a:r>
          </a:p>
        </p:txBody>
      </p:sp>
      <p:sp>
        <p:nvSpPr>
          <p:cNvPr id="21" name="object 21"/>
          <p:cNvSpPr txBox="1">
            <a:spLocks noGrp="1"/>
          </p:cNvSpPr>
          <p:nvPr>
            <p:ph type="sldNum" sz="quarter" idx="7"/>
          </p:nvPr>
        </p:nvSpPr>
        <p:spPr>
          <a:prstGeom prst="rect">
            <a:avLst/>
          </a:prstGeom>
        </p:spPr>
        <p:txBody>
          <a:bodyPr vert="horz" wrap="square" lIns="0" tIns="0" rIns="0" bIns="0" rtlCol="0">
            <a:spAutoFit/>
          </a:bodyPr>
          <a:lstStyle/>
          <a:p>
            <a:pPr marL="122555">
              <a:lnSpc>
                <a:spcPts val="1425"/>
              </a:lnSpc>
            </a:pPr>
            <a:fld id="{81D60167-4931-47E6-BA6A-407CBD079E47}" type="slidenum">
              <a:rPr spc="-50" dirty="0"/>
              <a:t>4</a:t>
            </a:fld>
            <a:endParaRPr spc="-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037490" y="289778"/>
            <a:ext cx="611822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756F6F"/>
                </a:solidFill>
                <a:latin typeface="Arial"/>
                <a:cs typeface="Arial"/>
              </a:rPr>
              <a:t>Module</a:t>
            </a:r>
            <a:r>
              <a:rPr sz="2000" b="1" spc="-55" dirty="0">
                <a:solidFill>
                  <a:srgbClr val="756F6F"/>
                </a:solidFill>
                <a:latin typeface="Arial"/>
                <a:cs typeface="Arial"/>
              </a:rPr>
              <a:t> </a:t>
            </a:r>
            <a:r>
              <a:rPr sz="2000" b="1" dirty="0">
                <a:solidFill>
                  <a:srgbClr val="756F6F"/>
                </a:solidFill>
                <a:latin typeface="Arial"/>
                <a:cs typeface="Arial"/>
              </a:rPr>
              <a:t>22:</a:t>
            </a:r>
            <a:r>
              <a:rPr sz="2000" b="1" spc="-65" dirty="0">
                <a:solidFill>
                  <a:srgbClr val="756F6F"/>
                </a:solidFill>
                <a:latin typeface="Arial"/>
                <a:cs typeface="Arial"/>
              </a:rPr>
              <a:t> </a:t>
            </a:r>
            <a:r>
              <a:rPr sz="2000" b="1" spc="-10" dirty="0">
                <a:solidFill>
                  <a:srgbClr val="756F6F"/>
                </a:solidFill>
                <a:latin typeface="Arial"/>
                <a:cs typeface="Arial"/>
              </a:rPr>
              <a:t>Cardiopulmonary</a:t>
            </a:r>
            <a:r>
              <a:rPr sz="2000" b="1" spc="-45" dirty="0">
                <a:solidFill>
                  <a:srgbClr val="756F6F"/>
                </a:solidFill>
                <a:latin typeface="Arial"/>
                <a:cs typeface="Arial"/>
              </a:rPr>
              <a:t> </a:t>
            </a:r>
            <a:r>
              <a:rPr sz="2000" b="1" dirty="0">
                <a:solidFill>
                  <a:srgbClr val="756F6F"/>
                </a:solidFill>
                <a:latin typeface="Arial"/>
                <a:cs typeface="Arial"/>
              </a:rPr>
              <a:t>Resuscitation</a:t>
            </a:r>
            <a:r>
              <a:rPr sz="2000" b="1" spc="-55" dirty="0">
                <a:solidFill>
                  <a:srgbClr val="756F6F"/>
                </a:solidFill>
                <a:latin typeface="Arial"/>
                <a:cs typeface="Arial"/>
              </a:rPr>
              <a:t> </a:t>
            </a:r>
            <a:r>
              <a:rPr sz="2000" b="1" dirty="0">
                <a:solidFill>
                  <a:srgbClr val="756F6F"/>
                </a:solidFill>
                <a:latin typeface="Arial"/>
                <a:cs typeface="Arial"/>
              </a:rPr>
              <a:t>in</a:t>
            </a:r>
            <a:r>
              <a:rPr sz="2000" b="1" spc="-65" dirty="0">
                <a:solidFill>
                  <a:srgbClr val="756F6F"/>
                </a:solidFill>
                <a:latin typeface="Arial"/>
                <a:cs typeface="Arial"/>
              </a:rPr>
              <a:t> </a:t>
            </a:r>
            <a:r>
              <a:rPr sz="2000" b="1" spc="-25" dirty="0">
                <a:solidFill>
                  <a:srgbClr val="756F6F"/>
                </a:solidFill>
                <a:latin typeface="Arial"/>
                <a:cs typeface="Arial"/>
              </a:rPr>
              <a:t>TFC</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494360" y="2085349"/>
            <a:ext cx="5802630" cy="665480"/>
          </a:xfrm>
          <a:prstGeom prst="rect">
            <a:avLst/>
          </a:prstGeom>
        </p:spPr>
        <p:txBody>
          <a:bodyPr vert="horz" wrap="square" lIns="0" tIns="12700" rIns="0" bIns="0" rtlCol="0">
            <a:spAutoFit/>
          </a:bodyPr>
          <a:lstStyle/>
          <a:p>
            <a:pPr marL="12700" marR="5080">
              <a:lnSpc>
                <a:spcPct val="100000"/>
              </a:lnSpc>
              <a:spcBef>
                <a:spcPts val="100"/>
              </a:spcBef>
            </a:pPr>
            <a:r>
              <a:rPr sz="2100" b="1" dirty="0">
                <a:latin typeface="Arial"/>
                <a:cs typeface="Arial"/>
              </a:rPr>
              <a:t>TENSION</a:t>
            </a:r>
            <a:r>
              <a:rPr sz="2100" b="1" spc="-30" dirty="0">
                <a:latin typeface="Arial"/>
                <a:cs typeface="Arial"/>
              </a:rPr>
              <a:t> </a:t>
            </a:r>
            <a:r>
              <a:rPr sz="2100" b="1" dirty="0">
                <a:latin typeface="Arial"/>
                <a:cs typeface="Arial"/>
              </a:rPr>
              <a:t>PNEUMOTHORAX</a:t>
            </a:r>
            <a:r>
              <a:rPr sz="2100" b="1" spc="-40" dirty="0">
                <a:latin typeface="Arial"/>
                <a:cs typeface="Arial"/>
              </a:rPr>
              <a:t> </a:t>
            </a:r>
            <a:r>
              <a:rPr sz="2100" dirty="0">
                <a:latin typeface="Arial MT"/>
                <a:cs typeface="Arial MT"/>
              </a:rPr>
              <a:t>can</a:t>
            </a:r>
            <a:r>
              <a:rPr sz="2100" spc="-50" dirty="0">
                <a:latin typeface="Arial MT"/>
                <a:cs typeface="Arial MT"/>
              </a:rPr>
              <a:t> </a:t>
            </a:r>
            <a:r>
              <a:rPr sz="2100" dirty="0">
                <a:latin typeface="Arial MT"/>
                <a:cs typeface="Arial MT"/>
              </a:rPr>
              <a:t>cause</a:t>
            </a:r>
            <a:r>
              <a:rPr sz="2100" spc="-45" dirty="0">
                <a:latin typeface="Arial MT"/>
                <a:cs typeface="Arial MT"/>
              </a:rPr>
              <a:t> </a:t>
            </a:r>
            <a:r>
              <a:rPr sz="2100" spc="-10" dirty="0">
                <a:latin typeface="Arial MT"/>
                <a:cs typeface="Arial MT"/>
              </a:rPr>
              <a:t>cardiac </a:t>
            </a:r>
            <a:r>
              <a:rPr sz="2100" dirty="0">
                <a:latin typeface="Arial MT"/>
                <a:cs typeface="Arial MT"/>
              </a:rPr>
              <a:t>arrest</a:t>
            </a:r>
            <a:r>
              <a:rPr sz="2100" spc="-20" dirty="0">
                <a:latin typeface="Arial MT"/>
                <a:cs typeface="Arial MT"/>
              </a:rPr>
              <a:t> </a:t>
            </a:r>
            <a:r>
              <a:rPr sz="2100" dirty="0">
                <a:latin typeface="Arial MT"/>
                <a:cs typeface="Arial MT"/>
              </a:rPr>
              <a:t>in</a:t>
            </a:r>
            <a:r>
              <a:rPr sz="2100" spc="-20" dirty="0">
                <a:latin typeface="Arial MT"/>
                <a:cs typeface="Arial MT"/>
              </a:rPr>
              <a:t> </a:t>
            </a:r>
            <a:r>
              <a:rPr sz="2100" dirty="0">
                <a:latin typeface="Arial MT"/>
                <a:cs typeface="Arial MT"/>
              </a:rPr>
              <a:t>trauma</a:t>
            </a:r>
            <a:r>
              <a:rPr sz="2100" spc="-20" dirty="0">
                <a:latin typeface="Arial MT"/>
                <a:cs typeface="Arial MT"/>
              </a:rPr>
              <a:t> </a:t>
            </a:r>
            <a:r>
              <a:rPr sz="2100" spc="-10" dirty="0">
                <a:latin typeface="Arial MT"/>
                <a:cs typeface="Arial MT"/>
              </a:rPr>
              <a:t>casualties</a:t>
            </a:r>
            <a:endParaRPr sz="2100">
              <a:latin typeface="Arial MT"/>
              <a:cs typeface="Arial MT"/>
            </a:endParaRPr>
          </a:p>
        </p:txBody>
      </p:sp>
      <p:sp>
        <p:nvSpPr>
          <p:cNvPr id="5" name="object 5"/>
          <p:cNvSpPr txBox="1"/>
          <p:nvPr/>
        </p:nvSpPr>
        <p:spPr>
          <a:xfrm>
            <a:off x="711032" y="3011411"/>
            <a:ext cx="5935345" cy="1702435"/>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MT"/>
                <a:cs typeface="Arial MT"/>
              </a:rPr>
              <a:t>Retrospective</a:t>
            </a:r>
            <a:r>
              <a:rPr sz="1800" spc="-20" dirty="0">
                <a:latin typeface="Arial MT"/>
                <a:cs typeface="Arial MT"/>
              </a:rPr>
              <a:t> </a:t>
            </a:r>
            <a:r>
              <a:rPr sz="1800" dirty="0">
                <a:latin typeface="Arial MT"/>
                <a:cs typeface="Arial MT"/>
              </a:rPr>
              <a:t>civilian</a:t>
            </a:r>
            <a:r>
              <a:rPr sz="1800" spc="-25" dirty="0">
                <a:latin typeface="Arial MT"/>
                <a:cs typeface="Arial MT"/>
              </a:rPr>
              <a:t> </a:t>
            </a:r>
            <a:r>
              <a:rPr sz="1800" dirty="0">
                <a:latin typeface="Arial MT"/>
                <a:cs typeface="Arial MT"/>
              </a:rPr>
              <a:t>prehospital</a:t>
            </a:r>
            <a:r>
              <a:rPr sz="1800" spc="-25" dirty="0">
                <a:latin typeface="Arial MT"/>
                <a:cs typeface="Arial MT"/>
              </a:rPr>
              <a:t> </a:t>
            </a:r>
            <a:r>
              <a:rPr sz="1800" dirty="0">
                <a:latin typeface="Arial MT"/>
                <a:cs typeface="Arial MT"/>
              </a:rPr>
              <a:t>studies</a:t>
            </a:r>
            <a:r>
              <a:rPr sz="1800" spc="-20" dirty="0">
                <a:latin typeface="Arial MT"/>
                <a:cs typeface="Arial MT"/>
              </a:rPr>
              <a:t> </a:t>
            </a:r>
            <a:r>
              <a:rPr sz="1800" dirty="0">
                <a:latin typeface="Arial MT"/>
                <a:cs typeface="Arial MT"/>
              </a:rPr>
              <a:t>indicate</a:t>
            </a:r>
            <a:r>
              <a:rPr sz="1800" spc="-15" dirty="0">
                <a:latin typeface="Arial MT"/>
                <a:cs typeface="Arial MT"/>
              </a:rPr>
              <a:t> </a:t>
            </a:r>
            <a:r>
              <a:rPr sz="1800" spc="-10" dirty="0">
                <a:latin typeface="Arial MT"/>
                <a:cs typeface="Arial MT"/>
              </a:rPr>
              <a:t>needle </a:t>
            </a:r>
            <a:r>
              <a:rPr sz="1800" dirty="0">
                <a:latin typeface="Arial MT"/>
                <a:cs typeface="Arial MT"/>
              </a:rPr>
              <a:t>decompression</a:t>
            </a:r>
            <a:r>
              <a:rPr sz="1800" spc="-25" dirty="0">
                <a:latin typeface="Arial MT"/>
                <a:cs typeface="Arial MT"/>
              </a:rPr>
              <a:t> </a:t>
            </a:r>
            <a:r>
              <a:rPr sz="1800" dirty="0">
                <a:latin typeface="Arial MT"/>
                <a:cs typeface="Arial MT"/>
              </a:rPr>
              <a:t>of</a:t>
            </a:r>
            <a:r>
              <a:rPr sz="1800" spc="-15" dirty="0">
                <a:latin typeface="Arial MT"/>
                <a:cs typeface="Arial MT"/>
              </a:rPr>
              <a:t> </a:t>
            </a:r>
            <a:r>
              <a:rPr sz="1800" dirty="0">
                <a:latin typeface="Arial MT"/>
                <a:cs typeface="Arial MT"/>
              </a:rPr>
              <a:t>the</a:t>
            </a:r>
            <a:r>
              <a:rPr sz="1800" spc="-10" dirty="0">
                <a:latin typeface="Arial MT"/>
                <a:cs typeface="Arial MT"/>
              </a:rPr>
              <a:t> </a:t>
            </a:r>
            <a:r>
              <a:rPr sz="1800" dirty="0">
                <a:latin typeface="Arial MT"/>
                <a:cs typeface="Arial MT"/>
              </a:rPr>
              <a:t>chest</a:t>
            </a:r>
            <a:r>
              <a:rPr sz="1800" spc="-15" dirty="0">
                <a:latin typeface="Arial MT"/>
                <a:cs typeface="Arial MT"/>
              </a:rPr>
              <a:t> </a:t>
            </a:r>
            <a:r>
              <a:rPr sz="1800" dirty="0">
                <a:latin typeface="Arial MT"/>
                <a:cs typeface="Arial MT"/>
              </a:rPr>
              <a:t>(NDC)</a:t>
            </a:r>
            <a:r>
              <a:rPr sz="1800" spc="-20" dirty="0">
                <a:latin typeface="Arial MT"/>
                <a:cs typeface="Arial MT"/>
              </a:rPr>
              <a:t> </a:t>
            </a:r>
            <a:r>
              <a:rPr sz="1800" dirty="0">
                <a:latin typeface="Arial MT"/>
                <a:cs typeface="Arial MT"/>
              </a:rPr>
              <a:t>restored</a:t>
            </a:r>
            <a:r>
              <a:rPr sz="1800" spc="-10" dirty="0">
                <a:latin typeface="Arial MT"/>
                <a:cs typeface="Arial MT"/>
              </a:rPr>
              <a:t> </a:t>
            </a:r>
            <a:r>
              <a:rPr sz="1800" dirty="0">
                <a:latin typeface="Arial MT"/>
                <a:cs typeface="Arial MT"/>
              </a:rPr>
              <a:t>cardiac</a:t>
            </a:r>
            <a:r>
              <a:rPr sz="1800" spc="-20" dirty="0">
                <a:latin typeface="Arial MT"/>
                <a:cs typeface="Arial MT"/>
              </a:rPr>
              <a:t> </a:t>
            </a:r>
            <a:r>
              <a:rPr sz="1800" spc="-10" dirty="0">
                <a:latin typeface="Arial MT"/>
                <a:cs typeface="Arial MT"/>
              </a:rPr>
              <a:t>output</a:t>
            </a:r>
            <a:endParaRPr sz="1800">
              <a:latin typeface="Arial MT"/>
              <a:cs typeface="Arial MT"/>
            </a:endParaRPr>
          </a:p>
          <a:p>
            <a:pPr marL="12700">
              <a:lnSpc>
                <a:spcPct val="100000"/>
              </a:lnSpc>
              <a:spcBef>
                <a:spcPts val="1200"/>
              </a:spcBef>
            </a:pPr>
            <a:r>
              <a:rPr sz="1800" dirty="0">
                <a:latin typeface="Arial MT"/>
                <a:cs typeface="Arial MT"/>
              </a:rPr>
              <a:t>Anecdotal</a:t>
            </a:r>
            <a:r>
              <a:rPr sz="1800" spc="-20" dirty="0">
                <a:latin typeface="Arial MT"/>
                <a:cs typeface="Arial MT"/>
              </a:rPr>
              <a:t> </a:t>
            </a:r>
            <a:r>
              <a:rPr sz="1800" dirty="0">
                <a:latin typeface="Arial MT"/>
                <a:cs typeface="Arial MT"/>
              </a:rPr>
              <a:t>military</a:t>
            </a:r>
            <a:r>
              <a:rPr sz="1800" spc="-20" dirty="0">
                <a:latin typeface="Arial MT"/>
                <a:cs typeface="Arial MT"/>
              </a:rPr>
              <a:t> </a:t>
            </a:r>
            <a:r>
              <a:rPr sz="1800" dirty="0">
                <a:latin typeface="Arial MT"/>
                <a:cs typeface="Arial MT"/>
              </a:rPr>
              <a:t>cases</a:t>
            </a:r>
            <a:r>
              <a:rPr sz="1800" spc="-15" dirty="0">
                <a:latin typeface="Arial MT"/>
                <a:cs typeface="Arial MT"/>
              </a:rPr>
              <a:t> </a:t>
            </a:r>
            <a:r>
              <a:rPr sz="1800" dirty="0">
                <a:latin typeface="Arial MT"/>
                <a:cs typeface="Arial MT"/>
              </a:rPr>
              <a:t>report</a:t>
            </a:r>
            <a:r>
              <a:rPr sz="1800" spc="-20" dirty="0">
                <a:latin typeface="Arial MT"/>
                <a:cs typeface="Arial MT"/>
              </a:rPr>
              <a:t> </a:t>
            </a:r>
            <a:r>
              <a:rPr sz="1800" dirty="0">
                <a:latin typeface="Arial MT"/>
                <a:cs typeface="Arial MT"/>
              </a:rPr>
              <a:t>return</a:t>
            </a:r>
            <a:r>
              <a:rPr sz="1800" spc="-15" dirty="0">
                <a:latin typeface="Arial MT"/>
                <a:cs typeface="Arial MT"/>
              </a:rPr>
              <a:t> </a:t>
            </a:r>
            <a:r>
              <a:rPr sz="1800" dirty="0">
                <a:latin typeface="Arial MT"/>
                <a:cs typeface="Arial MT"/>
              </a:rPr>
              <a:t>of</a:t>
            </a:r>
            <a:r>
              <a:rPr sz="1800" spc="-15" dirty="0">
                <a:latin typeface="Arial MT"/>
                <a:cs typeface="Arial MT"/>
              </a:rPr>
              <a:t> </a:t>
            </a:r>
            <a:r>
              <a:rPr sz="1800" dirty="0">
                <a:latin typeface="Arial MT"/>
                <a:cs typeface="Arial MT"/>
              </a:rPr>
              <a:t>pulses</a:t>
            </a:r>
            <a:r>
              <a:rPr sz="1800" spc="-20" dirty="0">
                <a:latin typeface="Arial MT"/>
                <a:cs typeface="Arial MT"/>
              </a:rPr>
              <a:t> </a:t>
            </a:r>
            <a:r>
              <a:rPr sz="1800" dirty="0">
                <a:latin typeface="Arial MT"/>
                <a:cs typeface="Arial MT"/>
              </a:rPr>
              <a:t>with</a:t>
            </a:r>
            <a:r>
              <a:rPr sz="1800" spc="-10" dirty="0">
                <a:latin typeface="Arial MT"/>
                <a:cs typeface="Arial MT"/>
              </a:rPr>
              <a:t> </a:t>
            </a:r>
            <a:r>
              <a:rPr sz="1800" spc="-25" dirty="0">
                <a:latin typeface="Arial MT"/>
                <a:cs typeface="Arial MT"/>
              </a:rPr>
              <a:t>NDC</a:t>
            </a:r>
            <a:endParaRPr sz="1800">
              <a:latin typeface="Arial MT"/>
              <a:cs typeface="Arial MT"/>
            </a:endParaRPr>
          </a:p>
          <a:p>
            <a:pPr marL="12700" marR="257810">
              <a:lnSpc>
                <a:spcPct val="100000"/>
              </a:lnSpc>
              <a:spcBef>
                <a:spcPts val="1200"/>
              </a:spcBef>
            </a:pPr>
            <a:r>
              <a:rPr sz="1800" dirty="0">
                <a:latin typeface="Arial MT"/>
                <a:cs typeface="Arial MT"/>
              </a:rPr>
              <a:t>Armed</a:t>
            </a:r>
            <a:r>
              <a:rPr sz="1800" spc="-15" dirty="0">
                <a:latin typeface="Arial MT"/>
                <a:cs typeface="Arial MT"/>
              </a:rPr>
              <a:t> </a:t>
            </a:r>
            <a:r>
              <a:rPr sz="1800" dirty="0">
                <a:latin typeface="Arial MT"/>
                <a:cs typeface="Arial MT"/>
              </a:rPr>
              <a:t>Forces</a:t>
            </a:r>
            <a:r>
              <a:rPr sz="1800" spc="-20" dirty="0">
                <a:latin typeface="Arial MT"/>
                <a:cs typeface="Arial MT"/>
              </a:rPr>
              <a:t> </a:t>
            </a:r>
            <a:r>
              <a:rPr sz="1800" dirty="0">
                <a:latin typeface="Arial MT"/>
                <a:cs typeface="Arial MT"/>
              </a:rPr>
              <a:t>Medical</a:t>
            </a:r>
            <a:r>
              <a:rPr sz="1800" spc="-30" dirty="0">
                <a:latin typeface="Arial MT"/>
                <a:cs typeface="Arial MT"/>
              </a:rPr>
              <a:t> </a:t>
            </a:r>
            <a:r>
              <a:rPr sz="1800" dirty="0">
                <a:latin typeface="Arial MT"/>
                <a:cs typeface="Arial MT"/>
              </a:rPr>
              <a:t>Examiner</a:t>
            </a:r>
            <a:r>
              <a:rPr sz="1800" spc="-25" dirty="0">
                <a:latin typeface="Arial MT"/>
                <a:cs typeface="Arial MT"/>
              </a:rPr>
              <a:t> </a:t>
            </a:r>
            <a:r>
              <a:rPr sz="1800" dirty="0">
                <a:latin typeface="Arial MT"/>
                <a:cs typeface="Arial MT"/>
              </a:rPr>
              <a:t>data:</a:t>
            </a:r>
            <a:r>
              <a:rPr sz="1800" spc="-20" dirty="0">
                <a:latin typeface="Arial MT"/>
                <a:cs typeface="Arial MT"/>
              </a:rPr>
              <a:t> </a:t>
            </a:r>
            <a:r>
              <a:rPr sz="1800" spc="-10" dirty="0">
                <a:latin typeface="Arial MT"/>
                <a:cs typeface="Arial MT"/>
              </a:rPr>
              <a:t>pneumothoraxes </a:t>
            </a:r>
            <a:r>
              <a:rPr sz="1800" dirty="0">
                <a:latin typeface="Arial MT"/>
                <a:cs typeface="Arial MT"/>
              </a:rPr>
              <a:t>may</a:t>
            </a:r>
            <a:r>
              <a:rPr sz="1800" spc="-15" dirty="0">
                <a:latin typeface="Arial MT"/>
                <a:cs typeface="Arial MT"/>
              </a:rPr>
              <a:t> </a:t>
            </a:r>
            <a:r>
              <a:rPr sz="1800" dirty="0">
                <a:latin typeface="Arial MT"/>
                <a:cs typeface="Arial MT"/>
              </a:rPr>
              <a:t>have</a:t>
            </a:r>
            <a:r>
              <a:rPr sz="1800" spc="-15" dirty="0">
                <a:latin typeface="Arial MT"/>
                <a:cs typeface="Arial MT"/>
              </a:rPr>
              <a:t> </a:t>
            </a:r>
            <a:r>
              <a:rPr sz="1800" dirty="0">
                <a:latin typeface="Arial MT"/>
                <a:cs typeface="Arial MT"/>
              </a:rPr>
              <a:t>played</a:t>
            </a:r>
            <a:r>
              <a:rPr sz="1800" spc="-15" dirty="0">
                <a:latin typeface="Arial MT"/>
                <a:cs typeface="Arial MT"/>
              </a:rPr>
              <a:t> </a:t>
            </a:r>
            <a:r>
              <a:rPr sz="1800" dirty="0">
                <a:latin typeface="Arial MT"/>
                <a:cs typeface="Arial MT"/>
              </a:rPr>
              <a:t>a</a:t>
            </a:r>
            <a:r>
              <a:rPr sz="1800" spc="-10" dirty="0">
                <a:latin typeface="Arial MT"/>
                <a:cs typeface="Arial MT"/>
              </a:rPr>
              <a:t> </a:t>
            </a:r>
            <a:r>
              <a:rPr sz="1800" dirty="0">
                <a:latin typeface="Arial MT"/>
                <a:cs typeface="Arial MT"/>
              </a:rPr>
              <a:t>role</a:t>
            </a:r>
            <a:r>
              <a:rPr sz="1800" spc="-15" dirty="0">
                <a:latin typeface="Arial MT"/>
                <a:cs typeface="Arial MT"/>
              </a:rPr>
              <a:t> </a:t>
            </a:r>
            <a:r>
              <a:rPr sz="1800" dirty="0">
                <a:latin typeface="Arial MT"/>
                <a:cs typeface="Arial MT"/>
              </a:rPr>
              <a:t>in</a:t>
            </a:r>
            <a:r>
              <a:rPr sz="1800" spc="-15" dirty="0">
                <a:latin typeface="Arial MT"/>
                <a:cs typeface="Arial MT"/>
              </a:rPr>
              <a:t> </a:t>
            </a:r>
            <a:r>
              <a:rPr sz="1800" dirty="0">
                <a:latin typeface="Arial MT"/>
                <a:cs typeface="Arial MT"/>
              </a:rPr>
              <a:t>fatalities</a:t>
            </a:r>
            <a:r>
              <a:rPr sz="1800" spc="-15" dirty="0">
                <a:latin typeface="Arial MT"/>
                <a:cs typeface="Arial MT"/>
              </a:rPr>
              <a:t> </a:t>
            </a:r>
            <a:r>
              <a:rPr sz="1800" dirty="0">
                <a:latin typeface="Arial MT"/>
                <a:cs typeface="Arial MT"/>
              </a:rPr>
              <a:t>from</a:t>
            </a:r>
            <a:r>
              <a:rPr sz="1800" spc="-5" dirty="0">
                <a:latin typeface="Arial MT"/>
                <a:cs typeface="Arial MT"/>
              </a:rPr>
              <a:t> </a:t>
            </a:r>
            <a:r>
              <a:rPr sz="1800" dirty="0">
                <a:latin typeface="Arial MT"/>
                <a:cs typeface="Arial MT"/>
              </a:rPr>
              <a:t>recent</a:t>
            </a:r>
            <a:r>
              <a:rPr sz="1800" spc="-20" dirty="0">
                <a:latin typeface="Arial MT"/>
                <a:cs typeface="Arial MT"/>
              </a:rPr>
              <a:t> </a:t>
            </a:r>
            <a:r>
              <a:rPr sz="1800" spc="-10" dirty="0">
                <a:latin typeface="Arial MT"/>
                <a:cs typeface="Arial MT"/>
              </a:rPr>
              <a:t>conflicts</a:t>
            </a:r>
            <a:endParaRPr sz="1800">
              <a:latin typeface="Arial MT"/>
              <a:cs typeface="Arial MT"/>
            </a:endParaRPr>
          </a:p>
        </p:txBody>
      </p:sp>
      <p:sp>
        <p:nvSpPr>
          <p:cNvPr id="6" name="object 6"/>
          <p:cNvSpPr txBox="1"/>
          <p:nvPr/>
        </p:nvSpPr>
        <p:spPr>
          <a:xfrm>
            <a:off x="7088744" y="4068229"/>
            <a:ext cx="4446905" cy="574040"/>
          </a:xfrm>
          <a:prstGeom prst="rect">
            <a:avLst/>
          </a:prstGeom>
        </p:spPr>
        <p:txBody>
          <a:bodyPr vert="horz" wrap="square" lIns="0" tIns="12700" rIns="0" bIns="0" rtlCol="0">
            <a:spAutoFit/>
          </a:bodyPr>
          <a:lstStyle/>
          <a:p>
            <a:pPr marL="12700" marR="5080">
              <a:lnSpc>
                <a:spcPct val="100000"/>
              </a:lnSpc>
              <a:spcBef>
                <a:spcPts val="100"/>
              </a:spcBef>
            </a:pPr>
            <a:r>
              <a:rPr sz="1800" dirty="0">
                <a:latin typeface="Arial MT"/>
                <a:cs typeface="Arial MT"/>
              </a:rPr>
              <a:t>Perform</a:t>
            </a:r>
            <a:r>
              <a:rPr sz="1800" spc="-20" dirty="0">
                <a:latin typeface="Arial MT"/>
                <a:cs typeface="Arial MT"/>
              </a:rPr>
              <a:t> </a:t>
            </a:r>
            <a:r>
              <a:rPr sz="1800" b="1" dirty="0">
                <a:solidFill>
                  <a:srgbClr val="BB8542"/>
                </a:solidFill>
                <a:latin typeface="Arial"/>
                <a:cs typeface="Arial"/>
              </a:rPr>
              <a:t>bilateral</a:t>
            </a:r>
            <a:r>
              <a:rPr sz="1800" b="1" spc="-20" dirty="0">
                <a:solidFill>
                  <a:srgbClr val="BB8542"/>
                </a:solidFill>
                <a:latin typeface="Arial"/>
                <a:cs typeface="Arial"/>
              </a:rPr>
              <a:t> </a:t>
            </a:r>
            <a:r>
              <a:rPr sz="1800" b="1" dirty="0">
                <a:solidFill>
                  <a:srgbClr val="BB8542"/>
                </a:solidFill>
                <a:latin typeface="Arial"/>
                <a:cs typeface="Arial"/>
              </a:rPr>
              <a:t>NDC</a:t>
            </a:r>
            <a:r>
              <a:rPr sz="1800" b="1" spc="-10" dirty="0">
                <a:solidFill>
                  <a:srgbClr val="BB8542"/>
                </a:solidFill>
                <a:latin typeface="Arial"/>
                <a:cs typeface="Arial"/>
              </a:rPr>
              <a:t> </a:t>
            </a:r>
            <a:r>
              <a:rPr sz="1800" dirty="0">
                <a:latin typeface="Arial MT"/>
                <a:cs typeface="Arial MT"/>
              </a:rPr>
              <a:t>in</a:t>
            </a:r>
            <a:r>
              <a:rPr sz="1800" spc="-25" dirty="0">
                <a:latin typeface="Arial MT"/>
                <a:cs typeface="Arial MT"/>
              </a:rPr>
              <a:t> </a:t>
            </a:r>
            <a:r>
              <a:rPr sz="1800" dirty="0">
                <a:latin typeface="Arial MT"/>
                <a:cs typeface="Arial MT"/>
              </a:rPr>
              <a:t>casualties</a:t>
            </a:r>
            <a:r>
              <a:rPr sz="1800" spc="-20" dirty="0">
                <a:latin typeface="Arial MT"/>
                <a:cs typeface="Arial MT"/>
              </a:rPr>
              <a:t> </a:t>
            </a:r>
            <a:r>
              <a:rPr sz="1800" dirty="0">
                <a:latin typeface="Arial MT"/>
                <a:cs typeface="Arial MT"/>
              </a:rPr>
              <a:t>with</a:t>
            </a:r>
            <a:r>
              <a:rPr sz="1800" spc="-20" dirty="0">
                <a:latin typeface="Arial MT"/>
                <a:cs typeface="Arial MT"/>
              </a:rPr>
              <a:t> </a:t>
            </a:r>
            <a:r>
              <a:rPr sz="1800" spc="-25" dirty="0">
                <a:latin typeface="Arial MT"/>
                <a:cs typeface="Arial MT"/>
              </a:rPr>
              <a:t>no </a:t>
            </a:r>
            <a:r>
              <a:rPr sz="1800" dirty="0">
                <a:latin typeface="Arial MT"/>
                <a:cs typeface="Arial MT"/>
              </a:rPr>
              <a:t>pulses</a:t>
            </a:r>
            <a:r>
              <a:rPr sz="1800" spc="-25" dirty="0">
                <a:latin typeface="Arial MT"/>
                <a:cs typeface="Arial MT"/>
              </a:rPr>
              <a:t> </a:t>
            </a:r>
            <a:r>
              <a:rPr sz="1800" dirty="0">
                <a:latin typeface="Arial MT"/>
                <a:cs typeface="Arial MT"/>
              </a:rPr>
              <a:t>or</a:t>
            </a:r>
            <a:r>
              <a:rPr sz="1800" spc="-15" dirty="0">
                <a:latin typeface="Arial MT"/>
                <a:cs typeface="Arial MT"/>
              </a:rPr>
              <a:t> </a:t>
            </a:r>
            <a:r>
              <a:rPr sz="1800" dirty="0">
                <a:latin typeface="Arial MT"/>
                <a:cs typeface="Arial MT"/>
              </a:rPr>
              <a:t>respirations</a:t>
            </a:r>
            <a:r>
              <a:rPr sz="1800" spc="-25" dirty="0">
                <a:latin typeface="Arial MT"/>
                <a:cs typeface="Arial MT"/>
              </a:rPr>
              <a:t> </a:t>
            </a:r>
            <a:r>
              <a:rPr sz="1800" dirty="0">
                <a:latin typeface="Arial MT"/>
                <a:cs typeface="Arial MT"/>
              </a:rPr>
              <a:t>in</a:t>
            </a:r>
            <a:r>
              <a:rPr sz="1800" spc="-10" dirty="0">
                <a:latin typeface="Arial MT"/>
                <a:cs typeface="Arial MT"/>
              </a:rPr>
              <a:t> </a:t>
            </a:r>
            <a:r>
              <a:rPr sz="1800" dirty="0">
                <a:latin typeface="Arial MT"/>
                <a:cs typeface="Arial MT"/>
              </a:rPr>
              <a:t>Tactical</a:t>
            </a:r>
            <a:r>
              <a:rPr sz="1800" spc="-15" dirty="0">
                <a:latin typeface="Arial MT"/>
                <a:cs typeface="Arial MT"/>
              </a:rPr>
              <a:t> </a:t>
            </a:r>
            <a:r>
              <a:rPr sz="1800" dirty="0">
                <a:latin typeface="Arial MT"/>
                <a:cs typeface="Arial MT"/>
              </a:rPr>
              <a:t>Field</a:t>
            </a:r>
            <a:r>
              <a:rPr sz="1800" spc="-20" dirty="0">
                <a:latin typeface="Arial MT"/>
                <a:cs typeface="Arial MT"/>
              </a:rPr>
              <a:t> Care</a:t>
            </a:r>
            <a:endParaRPr sz="1800">
              <a:latin typeface="Arial MT"/>
              <a:cs typeface="Arial MT"/>
            </a:endParaRPr>
          </a:p>
        </p:txBody>
      </p:sp>
      <p:sp>
        <p:nvSpPr>
          <p:cNvPr id="7" name="object 7"/>
          <p:cNvSpPr txBox="1">
            <a:spLocks noGrp="1"/>
          </p:cNvSpPr>
          <p:nvPr>
            <p:ph type="title"/>
          </p:nvPr>
        </p:nvSpPr>
        <p:spPr>
          <a:xfrm>
            <a:off x="1688719" y="789275"/>
            <a:ext cx="8815070" cy="1068070"/>
          </a:xfrm>
          <a:prstGeom prst="rect">
            <a:avLst/>
          </a:prstGeom>
        </p:spPr>
        <p:txBody>
          <a:bodyPr vert="horz" wrap="square" lIns="0" tIns="74295" rIns="0" bIns="0" rtlCol="0">
            <a:spAutoFit/>
          </a:bodyPr>
          <a:lstStyle/>
          <a:p>
            <a:pPr marL="1587500" marR="5080" indent="-1575435">
              <a:lnSpc>
                <a:spcPts val="3890"/>
              </a:lnSpc>
              <a:spcBef>
                <a:spcPts val="585"/>
              </a:spcBef>
            </a:pPr>
            <a:r>
              <a:rPr sz="3600" spc="-35" dirty="0">
                <a:solidFill>
                  <a:srgbClr val="BB8542"/>
                </a:solidFill>
              </a:rPr>
              <a:t>NON-</a:t>
            </a:r>
            <a:r>
              <a:rPr sz="3600" dirty="0">
                <a:solidFill>
                  <a:srgbClr val="BB8542"/>
                </a:solidFill>
              </a:rPr>
              <a:t>HYPOVOLEMIC</a:t>
            </a:r>
            <a:r>
              <a:rPr sz="3600" spc="-20" dirty="0">
                <a:solidFill>
                  <a:srgbClr val="BB8542"/>
                </a:solidFill>
              </a:rPr>
              <a:t> </a:t>
            </a:r>
            <a:r>
              <a:rPr sz="3600" dirty="0">
                <a:solidFill>
                  <a:srgbClr val="BB8542"/>
                </a:solidFill>
              </a:rPr>
              <a:t>CARDIAC </a:t>
            </a:r>
            <a:r>
              <a:rPr sz="3600" spc="-10" dirty="0">
                <a:solidFill>
                  <a:srgbClr val="BB8542"/>
                </a:solidFill>
              </a:rPr>
              <a:t>ARREST </a:t>
            </a:r>
            <a:r>
              <a:rPr sz="3600" dirty="0">
                <a:solidFill>
                  <a:srgbClr val="000000"/>
                </a:solidFill>
              </a:rPr>
              <a:t>IN</a:t>
            </a:r>
            <a:r>
              <a:rPr sz="3600" spc="-65" dirty="0">
                <a:solidFill>
                  <a:srgbClr val="000000"/>
                </a:solidFill>
              </a:rPr>
              <a:t> </a:t>
            </a:r>
            <a:r>
              <a:rPr sz="3600" dirty="0">
                <a:solidFill>
                  <a:srgbClr val="000000"/>
                </a:solidFill>
              </a:rPr>
              <a:t>A</a:t>
            </a:r>
            <a:r>
              <a:rPr sz="3600" spc="-60" dirty="0">
                <a:solidFill>
                  <a:srgbClr val="000000"/>
                </a:solidFill>
              </a:rPr>
              <a:t> </a:t>
            </a:r>
            <a:r>
              <a:rPr sz="3600" dirty="0">
                <a:solidFill>
                  <a:srgbClr val="000000"/>
                </a:solidFill>
              </a:rPr>
              <a:t>TRAUMA</a:t>
            </a:r>
            <a:r>
              <a:rPr sz="3600" spc="-60" dirty="0">
                <a:solidFill>
                  <a:srgbClr val="000000"/>
                </a:solidFill>
              </a:rPr>
              <a:t> </a:t>
            </a:r>
            <a:r>
              <a:rPr sz="3600" spc="-10" dirty="0">
                <a:solidFill>
                  <a:srgbClr val="000000"/>
                </a:solidFill>
              </a:rPr>
              <a:t>CASUALTY</a:t>
            </a:r>
            <a:endParaRPr sz="3600"/>
          </a:p>
        </p:txBody>
      </p:sp>
      <p:sp>
        <p:nvSpPr>
          <p:cNvPr id="8" name="object 8"/>
          <p:cNvSpPr/>
          <p:nvPr/>
        </p:nvSpPr>
        <p:spPr>
          <a:xfrm>
            <a:off x="530733" y="3063618"/>
            <a:ext cx="0" cy="484505"/>
          </a:xfrm>
          <a:custGeom>
            <a:avLst/>
            <a:gdLst/>
            <a:ahLst/>
            <a:cxnLst/>
            <a:rect l="l" t="t" r="r" b="b"/>
            <a:pathLst>
              <a:path h="484504">
                <a:moveTo>
                  <a:pt x="0" y="484009"/>
                </a:moveTo>
                <a:lnTo>
                  <a:pt x="0" y="0"/>
                </a:lnTo>
              </a:path>
            </a:pathLst>
          </a:custGeom>
          <a:ln w="101600">
            <a:solidFill>
              <a:srgbClr val="CD9146"/>
            </a:solidFill>
          </a:ln>
        </p:spPr>
        <p:txBody>
          <a:bodyPr wrap="square" lIns="0" tIns="0" rIns="0" bIns="0" rtlCol="0"/>
          <a:lstStyle/>
          <a:p>
            <a:endParaRPr/>
          </a:p>
        </p:txBody>
      </p:sp>
      <p:sp>
        <p:nvSpPr>
          <p:cNvPr id="9" name="object 9"/>
          <p:cNvSpPr/>
          <p:nvPr/>
        </p:nvSpPr>
        <p:spPr>
          <a:xfrm>
            <a:off x="530733" y="3702175"/>
            <a:ext cx="0" cy="332740"/>
          </a:xfrm>
          <a:custGeom>
            <a:avLst/>
            <a:gdLst/>
            <a:ahLst/>
            <a:cxnLst/>
            <a:rect l="l" t="t" r="r" b="b"/>
            <a:pathLst>
              <a:path h="332739">
                <a:moveTo>
                  <a:pt x="0" y="332511"/>
                </a:moveTo>
                <a:lnTo>
                  <a:pt x="0" y="0"/>
                </a:lnTo>
              </a:path>
            </a:pathLst>
          </a:custGeom>
          <a:ln w="101600">
            <a:solidFill>
              <a:srgbClr val="CD9146"/>
            </a:solidFill>
          </a:ln>
        </p:spPr>
        <p:txBody>
          <a:bodyPr wrap="square" lIns="0" tIns="0" rIns="0" bIns="0" rtlCol="0"/>
          <a:lstStyle/>
          <a:p>
            <a:endParaRPr/>
          </a:p>
        </p:txBody>
      </p:sp>
      <p:grpSp>
        <p:nvGrpSpPr>
          <p:cNvPr id="10" name="object 10"/>
          <p:cNvGrpSpPr/>
          <p:nvPr/>
        </p:nvGrpSpPr>
        <p:grpSpPr>
          <a:xfrm>
            <a:off x="445769" y="4854705"/>
            <a:ext cx="11301730" cy="960119"/>
            <a:chOff x="445769" y="4854705"/>
            <a:chExt cx="11301730" cy="960119"/>
          </a:xfrm>
        </p:grpSpPr>
        <p:sp>
          <p:nvSpPr>
            <p:cNvPr id="11" name="object 11"/>
            <p:cNvSpPr/>
            <p:nvPr/>
          </p:nvSpPr>
          <p:spPr>
            <a:xfrm>
              <a:off x="455294" y="4864230"/>
              <a:ext cx="11282680" cy="941069"/>
            </a:xfrm>
            <a:custGeom>
              <a:avLst/>
              <a:gdLst/>
              <a:ahLst/>
              <a:cxnLst/>
              <a:rect l="l" t="t" r="r" b="b"/>
              <a:pathLst>
                <a:path w="11282680" h="941070">
                  <a:moveTo>
                    <a:pt x="11199990" y="0"/>
                  </a:moveTo>
                  <a:lnTo>
                    <a:pt x="82181" y="0"/>
                  </a:lnTo>
                  <a:lnTo>
                    <a:pt x="50191" y="6457"/>
                  </a:lnTo>
                  <a:lnTo>
                    <a:pt x="24069" y="24069"/>
                  </a:lnTo>
                  <a:lnTo>
                    <a:pt x="6457" y="50191"/>
                  </a:lnTo>
                  <a:lnTo>
                    <a:pt x="0" y="82181"/>
                  </a:lnTo>
                  <a:lnTo>
                    <a:pt x="0" y="858875"/>
                  </a:lnTo>
                  <a:lnTo>
                    <a:pt x="6457" y="890867"/>
                  </a:lnTo>
                  <a:lnTo>
                    <a:pt x="24069" y="916993"/>
                  </a:lnTo>
                  <a:lnTo>
                    <a:pt x="50191" y="934610"/>
                  </a:lnTo>
                  <a:lnTo>
                    <a:pt x="82181" y="941069"/>
                  </a:lnTo>
                  <a:lnTo>
                    <a:pt x="11199990" y="941069"/>
                  </a:lnTo>
                  <a:lnTo>
                    <a:pt x="11231980" y="934610"/>
                  </a:lnTo>
                  <a:lnTo>
                    <a:pt x="11258102" y="916993"/>
                  </a:lnTo>
                  <a:lnTo>
                    <a:pt x="11275714" y="890867"/>
                  </a:lnTo>
                  <a:lnTo>
                    <a:pt x="11282172" y="858875"/>
                  </a:lnTo>
                  <a:lnTo>
                    <a:pt x="11282172" y="82181"/>
                  </a:lnTo>
                  <a:lnTo>
                    <a:pt x="11275714" y="50191"/>
                  </a:lnTo>
                  <a:lnTo>
                    <a:pt x="11258102" y="24069"/>
                  </a:lnTo>
                  <a:lnTo>
                    <a:pt x="11231980" y="6457"/>
                  </a:lnTo>
                  <a:lnTo>
                    <a:pt x="11199990" y="0"/>
                  </a:lnTo>
                  <a:close/>
                </a:path>
              </a:pathLst>
            </a:custGeom>
            <a:solidFill>
              <a:srgbClr val="F1F1F1"/>
            </a:solidFill>
          </p:spPr>
          <p:txBody>
            <a:bodyPr wrap="square" lIns="0" tIns="0" rIns="0" bIns="0" rtlCol="0"/>
            <a:lstStyle/>
            <a:p>
              <a:endParaRPr/>
            </a:p>
          </p:txBody>
        </p:sp>
        <p:sp>
          <p:nvSpPr>
            <p:cNvPr id="12" name="object 12"/>
            <p:cNvSpPr/>
            <p:nvPr/>
          </p:nvSpPr>
          <p:spPr>
            <a:xfrm>
              <a:off x="455294" y="4864230"/>
              <a:ext cx="11282680" cy="941069"/>
            </a:xfrm>
            <a:custGeom>
              <a:avLst/>
              <a:gdLst/>
              <a:ahLst/>
              <a:cxnLst/>
              <a:rect l="l" t="t" r="r" b="b"/>
              <a:pathLst>
                <a:path w="11282680" h="941070">
                  <a:moveTo>
                    <a:pt x="0" y="82181"/>
                  </a:moveTo>
                  <a:lnTo>
                    <a:pt x="6457" y="50191"/>
                  </a:lnTo>
                  <a:lnTo>
                    <a:pt x="24069" y="24069"/>
                  </a:lnTo>
                  <a:lnTo>
                    <a:pt x="50191" y="6457"/>
                  </a:lnTo>
                  <a:lnTo>
                    <a:pt x="82181" y="0"/>
                  </a:lnTo>
                  <a:lnTo>
                    <a:pt x="11199990" y="0"/>
                  </a:lnTo>
                  <a:lnTo>
                    <a:pt x="11231980" y="6457"/>
                  </a:lnTo>
                  <a:lnTo>
                    <a:pt x="11258102" y="24069"/>
                  </a:lnTo>
                  <a:lnTo>
                    <a:pt x="11275714" y="50191"/>
                  </a:lnTo>
                  <a:lnTo>
                    <a:pt x="11282172" y="82181"/>
                  </a:lnTo>
                  <a:lnTo>
                    <a:pt x="11282172" y="858875"/>
                  </a:lnTo>
                  <a:lnTo>
                    <a:pt x="11275714" y="890867"/>
                  </a:lnTo>
                  <a:lnTo>
                    <a:pt x="11258102" y="916993"/>
                  </a:lnTo>
                  <a:lnTo>
                    <a:pt x="11231980" y="934610"/>
                  </a:lnTo>
                  <a:lnTo>
                    <a:pt x="11199990" y="941069"/>
                  </a:lnTo>
                  <a:lnTo>
                    <a:pt x="82181" y="941069"/>
                  </a:lnTo>
                  <a:lnTo>
                    <a:pt x="50191" y="934610"/>
                  </a:lnTo>
                  <a:lnTo>
                    <a:pt x="24069" y="916993"/>
                  </a:lnTo>
                  <a:lnTo>
                    <a:pt x="6457" y="890867"/>
                  </a:lnTo>
                  <a:lnTo>
                    <a:pt x="0" y="858875"/>
                  </a:lnTo>
                  <a:lnTo>
                    <a:pt x="0" y="82181"/>
                  </a:lnTo>
                  <a:close/>
                </a:path>
              </a:pathLst>
            </a:custGeom>
            <a:ln w="19049">
              <a:solidFill>
                <a:srgbClr val="7E7E7E"/>
              </a:solidFill>
            </a:ln>
          </p:spPr>
          <p:txBody>
            <a:bodyPr wrap="square" lIns="0" tIns="0" rIns="0" bIns="0" rtlCol="0"/>
            <a:lstStyle/>
            <a:p>
              <a:endParaRPr/>
            </a:p>
          </p:txBody>
        </p:sp>
      </p:grpSp>
      <p:grpSp>
        <p:nvGrpSpPr>
          <p:cNvPr id="13" name="object 13"/>
          <p:cNvGrpSpPr/>
          <p:nvPr/>
        </p:nvGrpSpPr>
        <p:grpSpPr>
          <a:xfrm>
            <a:off x="6979170" y="1819655"/>
            <a:ext cx="4897120" cy="2510155"/>
            <a:chOff x="6979170" y="1819655"/>
            <a:chExt cx="4897120" cy="2510155"/>
          </a:xfrm>
        </p:grpSpPr>
        <p:pic>
          <p:nvPicPr>
            <p:cNvPr id="14" name="object 14"/>
            <p:cNvPicPr/>
            <p:nvPr/>
          </p:nvPicPr>
          <p:blipFill>
            <a:blip r:embed="rId4" cstate="print"/>
            <a:stretch>
              <a:fillRect/>
            </a:stretch>
          </p:blipFill>
          <p:spPr>
            <a:xfrm>
              <a:off x="6979170" y="1819655"/>
              <a:ext cx="4896599" cy="2510015"/>
            </a:xfrm>
            <a:prstGeom prst="rect">
              <a:avLst/>
            </a:prstGeom>
          </p:spPr>
        </p:pic>
        <p:pic>
          <p:nvPicPr>
            <p:cNvPr id="15" name="object 15"/>
            <p:cNvPicPr/>
            <p:nvPr/>
          </p:nvPicPr>
          <p:blipFill>
            <a:blip r:embed="rId5" cstate="print"/>
            <a:stretch>
              <a:fillRect/>
            </a:stretch>
          </p:blipFill>
          <p:spPr>
            <a:xfrm>
              <a:off x="7173468" y="2013965"/>
              <a:ext cx="4309871" cy="1923287"/>
            </a:xfrm>
            <a:prstGeom prst="rect">
              <a:avLst/>
            </a:prstGeom>
          </p:spPr>
        </p:pic>
      </p:grpSp>
      <p:sp>
        <p:nvSpPr>
          <p:cNvPr id="16" name="object 16"/>
          <p:cNvSpPr/>
          <p:nvPr/>
        </p:nvSpPr>
        <p:spPr>
          <a:xfrm>
            <a:off x="530733" y="4177662"/>
            <a:ext cx="0" cy="484505"/>
          </a:xfrm>
          <a:custGeom>
            <a:avLst/>
            <a:gdLst/>
            <a:ahLst/>
            <a:cxnLst/>
            <a:rect l="l" t="t" r="r" b="b"/>
            <a:pathLst>
              <a:path h="484504">
                <a:moveTo>
                  <a:pt x="0" y="484009"/>
                </a:moveTo>
                <a:lnTo>
                  <a:pt x="0" y="0"/>
                </a:lnTo>
              </a:path>
            </a:pathLst>
          </a:custGeom>
          <a:ln w="101600">
            <a:solidFill>
              <a:srgbClr val="CD9146"/>
            </a:solidFill>
          </a:ln>
        </p:spPr>
        <p:txBody>
          <a:bodyPr wrap="square" lIns="0" tIns="0" rIns="0" bIns="0" rtlCol="0"/>
          <a:lstStyle/>
          <a:p>
            <a:endParaRPr/>
          </a:p>
        </p:txBody>
      </p:sp>
      <p:grpSp>
        <p:nvGrpSpPr>
          <p:cNvPr id="17" name="object 17"/>
          <p:cNvGrpSpPr/>
          <p:nvPr/>
        </p:nvGrpSpPr>
        <p:grpSpPr>
          <a:xfrm>
            <a:off x="445769" y="5968749"/>
            <a:ext cx="3329304" cy="639445"/>
            <a:chOff x="445769" y="5968749"/>
            <a:chExt cx="3329304" cy="639445"/>
          </a:xfrm>
        </p:grpSpPr>
        <p:sp>
          <p:nvSpPr>
            <p:cNvPr id="18" name="object 18"/>
            <p:cNvSpPr/>
            <p:nvPr/>
          </p:nvSpPr>
          <p:spPr>
            <a:xfrm>
              <a:off x="455294" y="5978274"/>
              <a:ext cx="3310254" cy="620395"/>
            </a:xfrm>
            <a:custGeom>
              <a:avLst/>
              <a:gdLst/>
              <a:ahLst/>
              <a:cxnLst/>
              <a:rect l="l" t="t" r="r" b="b"/>
              <a:pathLst>
                <a:path w="3310254" h="620395">
                  <a:moveTo>
                    <a:pt x="3238919" y="0"/>
                  </a:moveTo>
                  <a:lnTo>
                    <a:pt x="71208" y="0"/>
                  </a:lnTo>
                  <a:lnTo>
                    <a:pt x="43489" y="5595"/>
                  </a:lnTo>
                  <a:lnTo>
                    <a:pt x="20854" y="20854"/>
                  </a:lnTo>
                  <a:lnTo>
                    <a:pt x="5595" y="43489"/>
                  </a:lnTo>
                  <a:lnTo>
                    <a:pt x="0" y="71208"/>
                  </a:lnTo>
                  <a:lnTo>
                    <a:pt x="0" y="549046"/>
                  </a:lnTo>
                  <a:lnTo>
                    <a:pt x="5595" y="576767"/>
                  </a:lnTo>
                  <a:lnTo>
                    <a:pt x="20854" y="599406"/>
                  </a:lnTo>
                  <a:lnTo>
                    <a:pt x="43489" y="614670"/>
                  </a:lnTo>
                  <a:lnTo>
                    <a:pt x="71208" y="620268"/>
                  </a:lnTo>
                  <a:lnTo>
                    <a:pt x="3238919" y="620268"/>
                  </a:lnTo>
                  <a:lnTo>
                    <a:pt x="3266638" y="614670"/>
                  </a:lnTo>
                  <a:lnTo>
                    <a:pt x="3289273" y="599406"/>
                  </a:lnTo>
                  <a:lnTo>
                    <a:pt x="3304532" y="576767"/>
                  </a:lnTo>
                  <a:lnTo>
                    <a:pt x="3310128" y="549046"/>
                  </a:lnTo>
                  <a:lnTo>
                    <a:pt x="3310128" y="71208"/>
                  </a:lnTo>
                  <a:lnTo>
                    <a:pt x="3304532" y="43489"/>
                  </a:lnTo>
                  <a:lnTo>
                    <a:pt x="3289273" y="20854"/>
                  </a:lnTo>
                  <a:lnTo>
                    <a:pt x="3266638" y="5595"/>
                  </a:lnTo>
                  <a:lnTo>
                    <a:pt x="3238919" y="0"/>
                  </a:lnTo>
                  <a:close/>
                </a:path>
              </a:pathLst>
            </a:custGeom>
            <a:solidFill>
              <a:srgbClr val="A0C1E7">
                <a:alpha val="74900"/>
              </a:srgbClr>
            </a:solidFill>
          </p:spPr>
          <p:txBody>
            <a:bodyPr wrap="square" lIns="0" tIns="0" rIns="0" bIns="0" rtlCol="0"/>
            <a:lstStyle/>
            <a:p>
              <a:endParaRPr/>
            </a:p>
          </p:txBody>
        </p:sp>
        <p:sp>
          <p:nvSpPr>
            <p:cNvPr id="19" name="object 19"/>
            <p:cNvSpPr/>
            <p:nvPr/>
          </p:nvSpPr>
          <p:spPr>
            <a:xfrm>
              <a:off x="455294" y="5978274"/>
              <a:ext cx="3310254" cy="620395"/>
            </a:xfrm>
            <a:custGeom>
              <a:avLst/>
              <a:gdLst/>
              <a:ahLst/>
              <a:cxnLst/>
              <a:rect l="l" t="t" r="r" b="b"/>
              <a:pathLst>
                <a:path w="3310254" h="620395">
                  <a:moveTo>
                    <a:pt x="0" y="71208"/>
                  </a:moveTo>
                  <a:lnTo>
                    <a:pt x="5595" y="43489"/>
                  </a:lnTo>
                  <a:lnTo>
                    <a:pt x="20854" y="20854"/>
                  </a:lnTo>
                  <a:lnTo>
                    <a:pt x="43489" y="5595"/>
                  </a:lnTo>
                  <a:lnTo>
                    <a:pt x="71208" y="0"/>
                  </a:lnTo>
                  <a:lnTo>
                    <a:pt x="3238919" y="0"/>
                  </a:lnTo>
                  <a:lnTo>
                    <a:pt x="3266638" y="5595"/>
                  </a:lnTo>
                  <a:lnTo>
                    <a:pt x="3289273" y="20854"/>
                  </a:lnTo>
                  <a:lnTo>
                    <a:pt x="3304532" y="43489"/>
                  </a:lnTo>
                  <a:lnTo>
                    <a:pt x="3310128" y="71208"/>
                  </a:lnTo>
                  <a:lnTo>
                    <a:pt x="3310128" y="549046"/>
                  </a:lnTo>
                  <a:lnTo>
                    <a:pt x="3304532" y="576767"/>
                  </a:lnTo>
                  <a:lnTo>
                    <a:pt x="3289273" y="599406"/>
                  </a:lnTo>
                  <a:lnTo>
                    <a:pt x="3266638" y="614670"/>
                  </a:lnTo>
                  <a:lnTo>
                    <a:pt x="3238919" y="620268"/>
                  </a:lnTo>
                  <a:lnTo>
                    <a:pt x="71208" y="620268"/>
                  </a:lnTo>
                  <a:lnTo>
                    <a:pt x="43489" y="614670"/>
                  </a:lnTo>
                  <a:lnTo>
                    <a:pt x="20854" y="599406"/>
                  </a:lnTo>
                  <a:lnTo>
                    <a:pt x="5595" y="576767"/>
                  </a:lnTo>
                  <a:lnTo>
                    <a:pt x="0" y="549046"/>
                  </a:lnTo>
                  <a:lnTo>
                    <a:pt x="0" y="71208"/>
                  </a:lnTo>
                  <a:close/>
                </a:path>
              </a:pathLst>
            </a:custGeom>
            <a:ln w="19050">
              <a:solidFill>
                <a:srgbClr val="639DD3"/>
              </a:solidFill>
            </a:ln>
          </p:spPr>
          <p:txBody>
            <a:bodyPr wrap="square" lIns="0" tIns="0" rIns="0" bIns="0" rtlCol="0"/>
            <a:lstStyle/>
            <a:p>
              <a:endParaRPr/>
            </a:p>
          </p:txBody>
        </p:sp>
      </p:grpSp>
      <p:sp>
        <p:nvSpPr>
          <p:cNvPr id="20" name="object 20"/>
          <p:cNvSpPr txBox="1"/>
          <p:nvPr/>
        </p:nvSpPr>
        <p:spPr>
          <a:xfrm>
            <a:off x="711032" y="4977942"/>
            <a:ext cx="10817225" cy="1437640"/>
          </a:xfrm>
          <a:prstGeom prst="rect">
            <a:avLst/>
          </a:prstGeom>
        </p:spPr>
        <p:txBody>
          <a:bodyPr vert="horz" wrap="square" lIns="0" tIns="24765" rIns="0" bIns="0" rtlCol="0">
            <a:spAutoFit/>
          </a:bodyPr>
          <a:lstStyle/>
          <a:p>
            <a:pPr marL="241935" marR="5080">
              <a:lnSpc>
                <a:spcPts val="1880"/>
              </a:lnSpc>
              <a:spcBef>
                <a:spcPts val="195"/>
              </a:spcBef>
            </a:pPr>
            <a:r>
              <a:rPr sz="1600" dirty="0">
                <a:latin typeface="Arial MT"/>
                <a:cs typeface="Arial MT"/>
              </a:rPr>
              <a:t>…casualties</a:t>
            </a:r>
            <a:r>
              <a:rPr sz="1600" spc="-35" dirty="0">
                <a:latin typeface="Arial MT"/>
                <a:cs typeface="Arial MT"/>
              </a:rPr>
              <a:t> </a:t>
            </a:r>
            <a:r>
              <a:rPr sz="1600" dirty="0">
                <a:latin typeface="Arial MT"/>
                <a:cs typeface="Arial MT"/>
              </a:rPr>
              <a:t>with</a:t>
            </a:r>
            <a:r>
              <a:rPr sz="1600" spc="-25" dirty="0">
                <a:latin typeface="Arial MT"/>
                <a:cs typeface="Arial MT"/>
              </a:rPr>
              <a:t> </a:t>
            </a:r>
            <a:r>
              <a:rPr sz="1600" dirty="0">
                <a:latin typeface="Arial MT"/>
                <a:cs typeface="Arial MT"/>
              </a:rPr>
              <a:t>torso</a:t>
            </a:r>
            <a:r>
              <a:rPr sz="1600" spc="-20" dirty="0">
                <a:latin typeface="Arial MT"/>
                <a:cs typeface="Arial MT"/>
              </a:rPr>
              <a:t> </a:t>
            </a:r>
            <a:r>
              <a:rPr sz="1600" dirty="0">
                <a:latin typeface="Arial MT"/>
                <a:cs typeface="Arial MT"/>
              </a:rPr>
              <a:t>trauma</a:t>
            </a:r>
            <a:r>
              <a:rPr sz="1600" spc="-15" dirty="0">
                <a:latin typeface="Arial MT"/>
                <a:cs typeface="Arial MT"/>
              </a:rPr>
              <a:t> </a:t>
            </a:r>
            <a:r>
              <a:rPr sz="1600" dirty="0">
                <a:latin typeface="Arial MT"/>
                <a:cs typeface="Arial MT"/>
              </a:rPr>
              <a:t>or</a:t>
            </a:r>
            <a:r>
              <a:rPr sz="1600" spc="-15" dirty="0">
                <a:latin typeface="Arial MT"/>
                <a:cs typeface="Arial MT"/>
              </a:rPr>
              <a:t> </a:t>
            </a:r>
            <a:r>
              <a:rPr sz="1600" dirty="0">
                <a:latin typeface="Arial MT"/>
                <a:cs typeface="Arial MT"/>
              </a:rPr>
              <a:t>polytrauma</a:t>
            </a:r>
            <a:r>
              <a:rPr sz="1600" spc="-20" dirty="0">
                <a:latin typeface="Arial MT"/>
                <a:cs typeface="Arial MT"/>
              </a:rPr>
              <a:t> </a:t>
            </a:r>
            <a:r>
              <a:rPr sz="1600" dirty="0">
                <a:latin typeface="Arial MT"/>
                <a:cs typeface="Arial MT"/>
              </a:rPr>
              <a:t>who</a:t>
            </a:r>
            <a:r>
              <a:rPr sz="1600" spc="-30" dirty="0">
                <a:latin typeface="Arial MT"/>
                <a:cs typeface="Arial MT"/>
              </a:rPr>
              <a:t> </a:t>
            </a:r>
            <a:r>
              <a:rPr sz="1600" dirty="0">
                <a:latin typeface="Arial MT"/>
                <a:cs typeface="Arial MT"/>
              </a:rPr>
              <a:t>have</a:t>
            </a:r>
            <a:r>
              <a:rPr sz="1600" spc="-25" dirty="0">
                <a:latin typeface="Arial MT"/>
                <a:cs typeface="Arial MT"/>
              </a:rPr>
              <a:t> </a:t>
            </a:r>
            <a:r>
              <a:rPr sz="1600" dirty="0">
                <a:latin typeface="Arial MT"/>
                <a:cs typeface="Arial MT"/>
              </a:rPr>
              <a:t>no</a:t>
            </a:r>
            <a:r>
              <a:rPr sz="1600" spc="-25" dirty="0">
                <a:latin typeface="Arial MT"/>
                <a:cs typeface="Arial MT"/>
              </a:rPr>
              <a:t> </a:t>
            </a:r>
            <a:r>
              <a:rPr sz="1600" dirty="0">
                <a:latin typeface="Arial MT"/>
                <a:cs typeface="Arial MT"/>
              </a:rPr>
              <a:t>pulse</a:t>
            </a:r>
            <a:r>
              <a:rPr sz="1600" spc="-35" dirty="0">
                <a:latin typeface="Arial MT"/>
                <a:cs typeface="Arial MT"/>
              </a:rPr>
              <a:t> </a:t>
            </a:r>
            <a:r>
              <a:rPr sz="1600" dirty="0">
                <a:latin typeface="Arial MT"/>
                <a:cs typeface="Arial MT"/>
              </a:rPr>
              <a:t>or</a:t>
            </a:r>
            <a:r>
              <a:rPr sz="1600" spc="-15" dirty="0">
                <a:latin typeface="Arial MT"/>
                <a:cs typeface="Arial MT"/>
              </a:rPr>
              <a:t> </a:t>
            </a:r>
            <a:r>
              <a:rPr sz="1600" dirty="0">
                <a:latin typeface="Arial MT"/>
                <a:cs typeface="Arial MT"/>
              </a:rPr>
              <a:t>respirations</a:t>
            </a:r>
            <a:r>
              <a:rPr sz="1600" spc="-20" dirty="0">
                <a:latin typeface="Arial MT"/>
                <a:cs typeface="Arial MT"/>
              </a:rPr>
              <a:t> </a:t>
            </a:r>
            <a:r>
              <a:rPr sz="1600" dirty="0">
                <a:latin typeface="Arial MT"/>
                <a:cs typeface="Arial MT"/>
              </a:rPr>
              <a:t>during</a:t>
            </a:r>
            <a:r>
              <a:rPr sz="1600" spc="-30" dirty="0">
                <a:latin typeface="Arial MT"/>
                <a:cs typeface="Arial MT"/>
              </a:rPr>
              <a:t> </a:t>
            </a:r>
            <a:r>
              <a:rPr sz="1600" dirty="0">
                <a:latin typeface="Arial MT"/>
                <a:cs typeface="Arial MT"/>
              </a:rPr>
              <a:t>TFC</a:t>
            </a:r>
            <a:r>
              <a:rPr sz="1600" spc="-30" dirty="0">
                <a:latin typeface="Arial MT"/>
                <a:cs typeface="Arial MT"/>
              </a:rPr>
              <a:t> </a:t>
            </a:r>
            <a:r>
              <a:rPr sz="1600" dirty="0">
                <a:latin typeface="Arial MT"/>
                <a:cs typeface="Arial MT"/>
              </a:rPr>
              <a:t>should</a:t>
            </a:r>
            <a:r>
              <a:rPr sz="1600" spc="-35" dirty="0">
                <a:latin typeface="Arial MT"/>
                <a:cs typeface="Arial MT"/>
              </a:rPr>
              <a:t> </a:t>
            </a:r>
            <a:r>
              <a:rPr sz="1600" dirty="0">
                <a:latin typeface="Arial MT"/>
                <a:cs typeface="Arial MT"/>
              </a:rPr>
              <a:t>have</a:t>
            </a:r>
            <a:r>
              <a:rPr sz="1600" spc="-25" dirty="0">
                <a:latin typeface="Arial MT"/>
                <a:cs typeface="Arial MT"/>
              </a:rPr>
              <a:t> </a:t>
            </a:r>
            <a:r>
              <a:rPr sz="1600" spc="-10" dirty="0">
                <a:latin typeface="Arial MT"/>
                <a:cs typeface="Arial MT"/>
              </a:rPr>
              <a:t>bilateral </a:t>
            </a:r>
            <a:r>
              <a:rPr sz="1600" dirty="0">
                <a:latin typeface="Arial MT"/>
                <a:cs typeface="Arial MT"/>
              </a:rPr>
              <a:t>needle</a:t>
            </a:r>
            <a:r>
              <a:rPr sz="1600" spc="-35" dirty="0">
                <a:latin typeface="Arial MT"/>
                <a:cs typeface="Arial MT"/>
              </a:rPr>
              <a:t> </a:t>
            </a:r>
            <a:r>
              <a:rPr sz="1600" dirty="0">
                <a:latin typeface="Arial MT"/>
                <a:cs typeface="Arial MT"/>
              </a:rPr>
              <a:t>decompression</a:t>
            </a:r>
            <a:r>
              <a:rPr sz="1600" spc="-35" dirty="0">
                <a:latin typeface="Arial MT"/>
                <a:cs typeface="Arial MT"/>
              </a:rPr>
              <a:t> </a:t>
            </a:r>
            <a:r>
              <a:rPr sz="1600" dirty="0">
                <a:latin typeface="Arial MT"/>
                <a:cs typeface="Arial MT"/>
              </a:rPr>
              <a:t>performed</a:t>
            </a:r>
            <a:r>
              <a:rPr sz="1600" spc="-10" dirty="0">
                <a:latin typeface="Arial MT"/>
                <a:cs typeface="Arial MT"/>
              </a:rPr>
              <a:t> </a:t>
            </a:r>
            <a:r>
              <a:rPr sz="1600" dirty="0">
                <a:latin typeface="Arial MT"/>
                <a:cs typeface="Arial MT"/>
              </a:rPr>
              <a:t>to</a:t>
            </a:r>
            <a:r>
              <a:rPr sz="1600" spc="-25" dirty="0">
                <a:latin typeface="Arial MT"/>
                <a:cs typeface="Arial MT"/>
              </a:rPr>
              <a:t> </a:t>
            </a:r>
            <a:r>
              <a:rPr sz="1600" dirty="0">
                <a:latin typeface="Arial MT"/>
                <a:cs typeface="Arial MT"/>
              </a:rPr>
              <a:t>ensure</a:t>
            </a:r>
            <a:r>
              <a:rPr sz="1600" spc="-35" dirty="0">
                <a:latin typeface="Arial MT"/>
                <a:cs typeface="Arial MT"/>
              </a:rPr>
              <a:t> </a:t>
            </a:r>
            <a:r>
              <a:rPr sz="1600" dirty="0">
                <a:latin typeface="Arial MT"/>
                <a:cs typeface="Arial MT"/>
              </a:rPr>
              <a:t>they</a:t>
            </a:r>
            <a:r>
              <a:rPr sz="1600" spc="-15" dirty="0">
                <a:latin typeface="Arial MT"/>
                <a:cs typeface="Arial MT"/>
              </a:rPr>
              <a:t> </a:t>
            </a:r>
            <a:r>
              <a:rPr sz="1600" dirty="0">
                <a:latin typeface="Arial MT"/>
                <a:cs typeface="Arial MT"/>
              </a:rPr>
              <a:t>do</a:t>
            </a:r>
            <a:r>
              <a:rPr sz="1600" spc="-35" dirty="0">
                <a:latin typeface="Arial MT"/>
                <a:cs typeface="Arial MT"/>
              </a:rPr>
              <a:t> </a:t>
            </a:r>
            <a:r>
              <a:rPr sz="1600" dirty="0">
                <a:latin typeface="Arial MT"/>
                <a:cs typeface="Arial MT"/>
              </a:rPr>
              <a:t>not</a:t>
            </a:r>
            <a:r>
              <a:rPr sz="1600" spc="-15" dirty="0">
                <a:latin typeface="Arial MT"/>
                <a:cs typeface="Arial MT"/>
              </a:rPr>
              <a:t> </a:t>
            </a:r>
            <a:r>
              <a:rPr sz="1600" dirty="0">
                <a:latin typeface="Arial MT"/>
                <a:cs typeface="Arial MT"/>
              </a:rPr>
              <a:t>have</a:t>
            </a:r>
            <a:r>
              <a:rPr sz="1600" spc="-35" dirty="0">
                <a:latin typeface="Arial MT"/>
                <a:cs typeface="Arial MT"/>
              </a:rPr>
              <a:t> </a:t>
            </a:r>
            <a:r>
              <a:rPr sz="1600" dirty="0">
                <a:latin typeface="Arial MT"/>
                <a:cs typeface="Arial MT"/>
              </a:rPr>
              <a:t>a</a:t>
            </a:r>
            <a:r>
              <a:rPr sz="1600" spc="-30" dirty="0">
                <a:latin typeface="Arial MT"/>
                <a:cs typeface="Arial MT"/>
              </a:rPr>
              <a:t> </a:t>
            </a:r>
            <a:r>
              <a:rPr sz="1600" dirty="0">
                <a:latin typeface="Arial MT"/>
                <a:cs typeface="Arial MT"/>
              </a:rPr>
              <a:t>tension</a:t>
            </a:r>
            <a:r>
              <a:rPr sz="1600" spc="-25" dirty="0">
                <a:latin typeface="Arial MT"/>
                <a:cs typeface="Arial MT"/>
              </a:rPr>
              <a:t> </a:t>
            </a:r>
            <a:r>
              <a:rPr sz="1600" dirty="0">
                <a:latin typeface="Arial MT"/>
                <a:cs typeface="Arial MT"/>
              </a:rPr>
              <a:t>pneumothorax</a:t>
            </a:r>
            <a:r>
              <a:rPr sz="1600" spc="-20" dirty="0">
                <a:latin typeface="Arial MT"/>
                <a:cs typeface="Arial MT"/>
              </a:rPr>
              <a:t> </a:t>
            </a:r>
            <a:r>
              <a:rPr sz="1600" dirty="0">
                <a:latin typeface="Arial MT"/>
                <a:cs typeface="Arial MT"/>
              </a:rPr>
              <a:t>prior</a:t>
            </a:r>
            <a:r>
              <a:rPr sz="1600" spc="-25" dirty="0">
                <a:latin typeface="Arial MT"/>
                <a:cs typeface="Arial MT"/>
              </a:rPr>
              <a:t> </a:t>
            </a:r>
            <a:r>
              <a:rPr sz="1600" dirty="0">
                <a:latin typeface="Arial MT"/>
                <a:cs typeface="Arial MT"/>
              </a:rPr>
              <a:t>to</a:t>
            </a:r>
            <a:r>
              <a:rPr sz="1600" spc="-20" dirty="0">
                <a:latin typeface="Arial MT"/>
                <a:cs typeface="Arial MT"/>
              </a:rPr>
              <a:t> </a:t>
            </a:r>
            <a:r>
              <a:rPr sz="1600" dirty="0">
                <a:latin typeface="Arial MT"/>
                <a:cs typeface="Arial MT"/>
              </a:rPr>
              <a:t>discontinuation</a:t>
            </a:r>
            <a:r>
              <a:rPr sz="1600" spc="-45" dirty="0">
                <a:latin typeface="Arial MT"/>
                <a:cs typeface="Arial MT"/>
              </a:rPr>
              <a:t> </a:t>
            </a:r>
            <a:r>
              <a:rPr sz="1600" dirty="0">
                <a:latin typeface="Arial MT"/>
                <a:cs typeface="Arial MT"/>
              </a:rPr>
              <a:t>of</a:t>
            </a:r>
            <a:r>
              <a:rPr sz="1600" spc="-15" dirty="0">
                <a:latin typeface="Arial MT"/>
                <a:cs typeface="Arial MT"/>
              </a:rPr>
              <a:t> </a:t>
            </a:r>
            <a:r>
              <a:rPr sz="1600" spc="-10" dirty="0">
                <a:latin typeface="Arial MT"/>
                <a:cs typeface="Arial MT"/>
              </a:rPr>
              <a:t>care.</a:t>
            </a:r>
            <a:endParaRPr sz="1600">
              <a:latin typeface="Arial MT"/>
              <a:cs typeface="Arial MT"/>
            </a:endParaRPr>
          </a:p>
          <a:p>
            <a:pPr marL="12700">
              <a:lnSpc>
                <a:spcPct val="100000"/>
              </a:lnSpc>
              <a:spcBef>
                <a:spcPts val="235"/>
              </a:spcBef>
            </a:pPr>
            <a:r>
              <a:rPr sz="1400" b="1" i="1" dirty="0">
                <a:solidFill>
                  <a:srgbClr val="BB8542"/>
                </a:solidFill>
                <a:latin typeface="Arial"/>
                <a:cs typeface="Arial"/>
              </a:rPr>
              <a:t>TCCC</a:t>
            </a:r>
            <a:r>
              <a:rPr sz="1400" b="1" i="1" spc="-30" dirty="0">
                <a:solidFill>
                  <a:srgbClr val="BB8542"/>
                </a:solidFill>
                <a:latin typeface="Arial"/>
                <a:cs typeface="Arial"/>
              </a:rPr>
              <a:t> </a:t>
            </a:r>
            <a:r>
              <a:rPr sz="1400" b="1" i="1" dirty="0">
                <a:solidFill>
                  <a:srgbClr val="BB8542"/>
                </a:solidFill>
                <a:latin typeface="Arial"/>
                <a:cs typeface="Arial"/>
              </a:rPr>
              <a:t>Guidelines</a:t>
            </a:r>
            <a:r>
              <a:rPr sz="1400" b="1" i="1" spc="-60" dirty="0">
                <a:solidFill>
                  <a:srgbClr val="BB8542"/>
                </a:solidFill>
                <a:latin typeface="Arial"/>
                <a:cs typeface="Arial"/>
              </a:rPr>
              <a:t> </a:t>
            </a:r>
            <a:r>
              <a:rPr sz="1400" b="1" i="1" dirty="0">
                <a:solidFill>
                  <a:srgbClr val="BB8542"/>
                </a:solidFill>
                <a:latin typeface="Arial"/>
                <a:cs typeface="Arial"/>
              </a:rPr>
              <a:t>(Current</a:t>
            </a:r>
            <a:r>
              <a:rPr sz="1400" b="1" i="1" spc="-45" dirty="0">
                <a:solidFill>
                  <a:srgbClr val="BB8542"/>
                </a:solidFill>
                <a:latin typeface="Arial"/>
                <a:cs typeface="Arial"/>
              </a:rPr>
              <a:t> </a:t>
            </a:r>
            <a:r>
              <a:rPr sz="1400" b="1" i="1" spc="-10" dirty="0">
                <a:solidFill>
                  <a:srgbClr val="BB8542"/>
                </a:solidFill>
                <a:latin typeface="Arial"/>
                <a:cs typeface="Arial"/>
              </a:rPr>
              <a:t>Edition)</a:t>
            </a:r>
            <a:endParaRPr sz="1400">
              <a:latin typeface="Arial"/>
              <a:cs typeface="Arial"/>
            </a:endParaRPr>
          </a:p>
          <a:p>
            <a:pPr>
              <a:lnSpc>
                <a:spcPct val="100000"/>
              </a:lnSpc>
            </a:pPr>
            <a:endParaRPr sz="1400">
              <a:latin typeface="Arial"/>
              <a:cs typeface="Arial"/>
            </a:endParaRPr>
          </a:p>
          <a:p>
            <a:pPr>
              <a:lnSpc>
                <a:spcPct val="100000"/>
              </a:lnSpc>
              <a:spcBef>
                <a:spcPts val="204"/>
              </a:spcBef>
            </a:pPr>
            <a:endParaRPr sz="1400">
              <a:latin typeface="Arial"/>
              <a:cs typeface="Arial"/>
            </a:endParaRPr>
          </a:p>
          <a:p>
            <a:pPr marL="457834">
              <a:lnSpc>
                <a:spcPct val="100000"/>
              </a:lnSpc>
            </a:pPr>
            <a:r>
              <a:rPr sz="1600" b="1" dirty="0">
                <a:latin typeface="Arial"/>
                <a:cs typeface="Arial"/>
              </a:rPr>
              <a:t>Level</a:t>
            </a:r>
            <a:r>
              <a:rPr sz="1600" b="1" spc="-30" dirty="0">
                <a:latin typeface="Arial"/>
                <a:cs typeface="Arial"/>
              </a:rPr>
              <a:t> </a:t>
            </a:r>
            <a:r>
              <a:rPr sz="1600" b="1" dirty="0">
                <a:latin typeface="Arial"/>
                <a:cs typeface="Arial"/>
              </a:rPr>
              <a:t>of</a:t>
            </a:r>
            <a:r>
              <a:rPr sz="1600" b="1" spc="-20" dirty="0">
                <a:latin typeface="Arial"/>
                <a:cs typeface="Arial"/>
              </a:rPr>
              <a:t> </a:t>
            </a:r>
            <a:r>
              <a:rPr sz="1600" b="1" dirty="0">
                <a:latin typeface="Arial"/>
                <a:cs typeface="Arial"/>
              </a:rPr>
              <a:t>Evidence</a:t>
            </a:r>
            <a:r>
              <a:rPr sz="1600" dirty="0">
                <a:latin typeface="Arial MT"/>
                <a:cs typeface="Arial MT"/>
              </a:rPr>
              <a:t>:</a:t>
            </a:r>
            <a:r>
              <a:rPr sz="1600" spc="-25" dirty="0">
                <a:latin typeface="Arial MT"/>
                <a:cs typeface="Arial MT"/>
              </a:rPr>
              <a:t> </a:t>
            </a:r>
            <a:r>
              <a:rPr sz="1600" spc="-10" dirty="0">
                <a:latin typeface="Arial MT"/>
                <a:cs typeface="Arial MT"/>
              </a:rPr>
              <a:t>C-</a:t>
            </a:r>
            <a:r>
              <a:rPr sz="1600" spc="-25" dirty="0">
                <a:latin typeface="Arial MT"/>
                <a:cs typeface="Arial MT"/>
              </a:rPr>
              <a:t>LD</a:t>
            </a:r>
            <a:endParaRPr sz="1600">
              <a:latin typeface="Arial MT"/>
              <a:cs typeface="Arial MT"/>
            </a:endParaRPr>
          </a:p>
        </p:txBody>
      </p:sp>
      <p:grpSp>
        <p:nvGrpSpPr>
          <p:cNvPr id="21" name="object 21"/>
          <p:cNvGrpSpPr/>
          <p:nvPr/>
        </p:nvGrpSpPr>
        <p:grpSpPr>
          <a:xfrm>
            <a:off x="454152" y="5933694"/>
            <a:ext cx="944244" cy="924560"/>
            <a:chOff x="454152" y="5933694"/>
            <a:chExt cx="944244" cy="924560"/>
          </a:xfrm>
        </p:grpSpPr>
        <p:pic>
          <p:nvPicPr>
            <p:cNvPr id="22" name="object 22"/>
            <p:cNvPicPr/>
            <p:nvPr/>
          </p:nvPicPr>
          <p:blipFill>
            <a:blip r:embed="rId6" cstate="print"/>
            <a:stretch>
              <a:fillRect/>
            </a:stretch>
          </p:blipFill>
          <p:spPr>
            <a:xfrm>
              <a:off x="454152" y="5933694"/>
              <a:ext cx="944105" cy="924305"/>
            </a:xfrm>
            <a:prstGeom prst="rect">
              <a:avLst/>
            </a:prstGeom>
          </p:spPr>
        </p:pic>
        <p:pic>
          <p:nvPicPr>
            <p:cNvPr id="23" name="object 23"/>
            <p:cNvPicPr/>
            <p:nvPr/>
          </p:nvPicPr>
          <p:blipFill>
            <a:blip r:embed="rId7" cstate="print"/>
            <a:stretch>
              <a:fillRect/>
            </a:stretch>
          </p:blipFill>
          <p:spPr>
            <a:xfrm>
              <a:off x="648461" y="6128003"/>
              <a:ext cx="357377" cy="392429"/>
            </a:xfrm>
            <a:prstGeom prst="rect">
              <a:avLst/>
            </a:prstGeom>
          </p:spPr>
        </p:pic>
      </p:grpSp>
      <p:sp>
        <p:nvSpPr>
          <p:cNvPr id="25" name="object 25"/>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22</a:t>
            </a:r>
            <a:r>
              <a:rPr spc="310" dirty="0"/>
              <a:t> </a:t>
            </a:r>
            <a:r>
              <a:rPr dirty="0"/>
              <a:t>08</a:t>
            </a:r>
            <a:r>
              <a:rPr spc="10" dirty="0"/>
              <a:t> </a:t>
            </a:r>
            <a:r>
              <a:rPr dirty="0"/>
              <a:t>AUG</a:t>
            </a:r>
            <a:r>
              <a:rPr spc="-5" dirty="0"/>
              <a:t> </a:t>
            </a:r>
            <a:r>
              <a:rPr spc="-25" dirty="0"/>
              <a:t>23</a:t>
            </a:r>
          </a:p>
        </p:txBody>
      </p:sp>
      <p:sp>
        <p:nvSpPr>
          <p:cNvPr id="26" name="object 26"/>
          <p:cNvSpPr txBox="1">
            <a:spLocks noGrp="1"/>
          </p:cNvSpPr>
          <p:nvPr>
            <p:ph type="sldNum" sz="quarter" idx="7"/>
          </p:nvPr>
        </p:nvSpPr>
        <p:spPr>
          <a:prstGeom prst="rect">
            <a:avLst/>
          </a:prstGeom>
        </p:spPr>
        <p:txBody>
          <a:bodyPr vert="horz" wrap="square" lIns="0" tIns="0" rIns="0" bIns="0" rtlCol="0">
            <a:spAutoFit/>
          </a:bodyPr>
          <a:lstStyle/>
          <a:p>
            <a:pPr marL="122555">
              <a:lnSpc>
                <a:spcPts val="1425"/>
              </a:lnSpc>
            </a:pPr>
            <a:fld id="{81D60167-4931-47E6-BA6A-407CBD079E47}" type="slidenum">
              <a:rPr spc="-50" dirty="0"/>
              <a:t>5</a:t>
            </a:fld>
            <a:endParaRPr spc="-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3335">
              <a:lnSpc>
                <a:spcPct val="100000"/>
              </a:lnSpc>
              <a:spcBef>
                <a:spcPts val="95"/>
              </a:spcBef>
            </a:pPr>
            <a:r>
              <a:rPr dirty="0"/>
              <a:t>Module</a:t>
            </a:r>
            <a:r>
              <a:rPr spc="-55" dirty="0"/>
              <a:t> </a:t>
            </a:r>
            <a:r>
              <a:rPr dirty="0"/>
              <a:t>22:</a:t>
            </a:r>
            <a:r>
              <a:rPr spc="-65" dirty="0"/>
              <a:t> </a:t>
            </a:r>
            <a:r>
              <a:rPr spc="-10" dirty="0"/>
              <a:t>Cardiopulmonary</a:t>
            </a:r>
            <a:r>
              <a:rPr spc="-45" dirty="0"/>
              <a:t> </a:t>
            </a:r>
            <a:r>
              <a:rPr dirty="0"/>
              <a:t>Resuscitation</a:t>
            </a:r>
            <a:r>
              <a:rPr spc="-55" dirty="0"/>
              <a:t> </a:t>
            </a:r>
            <a:r>
              <a:rPr dirty="0"/>
              <a:t>in</a:t>
            </a:r>
            <a:r>
              <a:rPr spc="-65" dirty="0"/>
              <a:t> </a:t>
            </a:r>
            <a:r>
              <a:rPr spc="-25" dirty="0"/>
              <a:t>TFC</a:t>
            </a:r>
          </a:p>
        </p:txBody>
      </p:sp>
      <p:pic>
        <p:nvPicPr>
          <p:cNvPr id="3" name="object 3"/>
          <p:cNvPicPr/>
          <p:nvPr/>
        </p:nvPicPr>
        <p:blipFill>
          <a:blip r:embed="rId3" cstate="print"/>
          <a:stretch>
            <a:fillRect/>
          </a:stretch>
        </p:blipFill>
        <p:spPr>
          <a:xfrm>
            <a:off x="309372" y="255270"/>
            <a:ext cx="1172717" cy="656081"/>
          </a:xfrm>
          <a:prstGeom prst="rect">
            <a:avLst/>
          </a:prstGeom>
        </p:spPr>
      </p:pic>
      <p:grpSp>
        <p:nvGrpSpPr>
          <p:cNvPr id="4" name="object 4"/>
          <p:cNvGrpSpPr/>
          <p:nvPr/>
        </p:nvGrpSpPr>
        <p:grpSpPr>
          <a:xfrm>
            <a:off x="8037576" y="2234183"/>
            <a:ext cx="3828415" cy="3206750"/>
            <a:chOff x="8037576" y="2234183"/>
            <a:chExt cx="3828415" cy="3206750"/>
          </a:xfrm>
        </p:grpSpPr>
        <p:pic>
          <p:nvPicPr>
            <p:cNvPr id="5" name="object 5"/>
            <p:cNvPicPr/>
            <p:nvPr/>
          </p:nvPicPr>
          <p:blipFill>
            <a:blip r:embed="rId4" cstate="print"/>
            <a:stretch>
              <a:fillRect/>
            </a:stretch>
          </p:blipFill>
          <p:spPr>
            <a:xfrm>
              <a:off x="8037576" y="2234183"/>
              <a:ext cx="3828287" cy="3206495"/>
            </a:xfrm>
            <a:prstGeom prst="rect">
              <a:avLst/>
            </a:prstGeom>
          </p:spPr>
        </p:pic>
        <p:pic>
          <p:nvPicPr>
            <p:cNvPr id="6" name="object 6"/>
            <p:cNvPicPr/>
            <p:nvPr/>
          </p:nvPicPr>
          <p:blipFill>
            <a:blip r:embed="rId5" cstate="print"/>
            <a:stretch>
              <a:fillRect/>
            </a:stretch>
          </p:blipFill>
          <p:spPr>
            <a:xfrm>
              <a:off x="8231886" y="2428494"/>
              <a:ext cx="3241547" cy="2619755"/>
            </a:xfrm>
            <a:prstGeom prst="rect">
              <a:avLst/>
            </a:prstGeom>
          </p:spPr>
        </p:pic>
      </p:grpSp>
      <p:sp>
        <p:nvSpPr>
          <p:cNvPr id="7" name="object 7"/>
          <p:cNvSpPr txBox="1"/>
          <p:nvPr/>
        </p:nvSpPr>
        <p:spPr>
          <a:xfrm>
            <a:off x="5598929" y="2035501"/>
            <a:ext cx="3215005" cy="635000"/>
          </a:xfrm>
          <a:prstGeom prst="rect">
            <a:avLst/>
          </a:prstGeom>
        </p:spPr>
        <p:txBody>
          <a:bodyPr vert="horz" wrap="square" lIns="0" tIns="12065" rIns="0" bIns="0" rtlCol="0">
            <a:spAutoFit/>
          </a:bodyPr>
          <a:lstStyle/>
          <a:p>
            <a:pPr marL="12700" marR="5080">
              <a:lnSpc>
                <a:spcPct val="100000"/>
              </a:lnSpc>
              <a:spcBef>
                <a:spcPts val="95"/>
              </a:spcBef>
            </a:pPr>
            <a:r>
              <a:rPr sz="2000" b="1" dirty="0">
                <a:latin typeface="Arial"/>
                <a:cs typeface="Arial"/>
              </a:rPr>
              <a:t>REMINDER:</a:t>
            </a:r>
            <a:r>
              <a:rPr sz="2000" b="1" spc="-100" dirty="0">
                <a:latin typeface="Arial"/>
                <a:cs typeface="Arial"/>
              </a:rPr>
              <a:t> </a:t>
            </a:r>
            <a:r>
              <a:rPr sz="2000" spc="-10" dirty="0">
                <a:latin typeface="Arial MT"/>
                <a:cs typeface="Arial MT"/>
              </a:rPr>
              <a:t>Disadvantages </a:t>
            </a:r>
            <a:r>
              <a:rPr sz="2000" dirty="0">
                <a:latin typeface="Arial MT"/>
                <a:cs typeface="Arial MT"/>
              </a:rPr>
              <a:t>to</a:t>
            </a:r>
            <a:r>
              <a:rPr sz="2000" spc="-45" dirty="0">
                <a:latin typeface="Arial MT"/>
                <a:cs typeface="Arial MT"/>
              </a:rPr>
              <a:t> </a:t>
            </a:r>
            <a:r>
              <a:rPr sz="2000" dirty="0">
                <a:latin typeface="Arial MT"/>
                <a:cs typeface="Arial MT"/>
              </a:rPr>
              <a:t>CPR</a:t>
            </a:r>
            <a:r>
              <a:rPr sz="2000" spc="-15" dirty="0">
                <a:latin typeface="Arial MT"/>
                <a:cs typeface="Arial MT"/>
              </a:rPr>
              <a:t> </a:t>
            </a:r>
            <a:r>
              <a:rPr sz="2000" dirty="0">
                <a:latin typeface="Arial MT"/>
                <a:cs typeface="Arial MT"/>
              </a:rPr>
              <a:t>in</a:t>
            </a:r>
            <a:r>
              <a:rPr sz="2000" spc="-25" dirty="0">
                <a:latin typeface="Arial MT"/>
                <a:cs typeface="Arial MT"/>
              </a:rPr>
              <a:t> </a:t>
            </a:r>
            <a:r>
              <a:rPr sz="2000" spc="-20" dirty="0">
                <a:latin typeface="Arial MT"/>
                <a:cs typeface="Arial MT"/>
              </a:rPr>
              <a:t>TFC:</a:t>
            </a:r>
            <a:endParaRPr sz="2000">
              <a:latin typeface="Arial MT"/>
              <a:cs typeface="Arial MT"/>
            </a:endParaRPr>
          </a:p>
        </p:txBody>
      </p:sp>
      <p:sp>
        <p:nvSpPr>
          <p:cNvPr id="8" name="object 8"/>
          <p:cNvSpPr txBox="1"/>
          <p:nvPr/>
        </p:nvSpPr>
        <p:spPr>
          <a:xfrm>
            <a:off x="5822987" y="2797500"/>
            <a:ext cx="2805430" cy="1701800"/>
          </a:xfrm>
          <a:prstGeom prst="rect">
            <a:avLst/>
          </a:prstGeom>
        </p:spPr>
        <p:txBody>
          <a:bodyPr vert="horz" wrap="square" lIns="0" tIns="12065" rIns="0" bIns="0" rtlCol="0">
            <a:spAutoFit/>
          </a:bodyPr>
          <a:lstStyle/>
          <a:p>
            <a:pPr marL="12700" marR="5080">
              <a:lnSpc>
                <a:spcPct val="100000"/>
              </a:lnSpc>
              <a:spcBef>
                <a:spcPts val="95"/>
              </a:spcBef>
            </a:pPr>
            <a:r>
              <a:rPr sz="2000" dirty="0">
                <a:latin typeface="Arial MT"/>
                <a:cs typeface="Arial MT"/>
              </a:rPr>
              <a:t>Responder</a:t>
            </a:r>
            <a:r>
              <a:rPr sz="2000" spc="-50" dirty="0">
                <a:latin typeface="Arial MT"/>
                <a:cs typeface="Arial MT"/>
              </a:rPr>
              <a:t> </a:t>
            </a:r>
            <a:r>
              <a:rPr sz="2000" dirty="0">
                <a:latin typeface="Arial MT"/>
                <a:cs typeface="Arial MT"/>
              </a:rPr>
              <a:t>risk</a:t>
            </a:r>
            <a:r>
              <a:rPr sz="2000" spc="-60" dirty="0">
                <a:latin typeface="Arial MT"/>
                <a:cs typeface="Arial MT"/>
              </a:rPr>
              <a:t> </a:t>
            </a:r>
            <a:r>
              <a:rPr sz="2000" dirty="0">
                <a:latin typeface="Arial MT"/>
                <a:cs typeface="Arial MT"/>
              </a:rPr>
              <a:t>in</a:t>
            </a:r>
            <a:r>
              <a:rPr sz="2000" spc="-55" dirty="0">
                <a:latin typeface="Arial MT"/>
                <a:cs typeface="Arial MT"/>
              </a:rPr>
              <a:t> </a:t>
            </a:r>
            <a:r>
              <a:rPr sz="2000" spc="-10" dirty="0">
                <a:latin typeface="Arial MT"/>
                <a:cs typeface="Arial MT"/>
              </a:rPr>
              <a:t>hostile environment</a:t>
            </a:r>
            <a:endParaRPr sz="2000">
              <a:latin typeface="Arial MT"/>
              <a:cs typeface="Arial MT"/>
            </a:endParaRPr>
          </a:p>
          <a:p>
            <a:pPr marL="12700" marR="31750">
              <a:lnSpc>
                <a:spcPct val="100000"/>
              </a:lnSpc>
              <a:spcBef>
                <a:spcPts val="1200"/>
              </a:spcBef>
            </a:pPr>
            <a:r>
              <a:rPr sz="2000" dirty="0">
                <a:latin typeface="Arial MT"/>
                <a:cs typeface="Arial MT"/>
              </a:rPr>
              <a:t>Taking</a:t>
            </a:r>
            <a:r>
              <a:rPr sz="2000" spc="-70" dirty="0">
                <a:latin typeface="Arial MT"/>
                <a:cs typeface="Arial MT"/>
              </a:rPr>
              <a:t> </a:t>
            </a:r>
            <a:r>
              <a:rPr sz="2000" dirty="0">
                <a:latin typeface="Arial MT"/>
                <a:cs typeface="Arial MT"/>
              </a:rPr>
              <a:t>limited</a:t>
            </a:r>
            <a:r>
              <a:rPr sz="2000" spc="-70" dirty="0">
                <a:latin typeface="Arial MT"/>
                <a:cs typeface="Arial MT"/>
              </a:rPr>
              <a:t> </a:t>
            </a:r>
            <a:r>
              <a:rPr sz="2000" spc="-10" dirty="0">
                <a:latin typeface="Arial MT"/>
                <a:cs typeface="Arial MT"/>
              </a:rPr>
              <a:t>resources </a:t>
            </a:r>
            <a:r>
              <a:rPr sz="2000" dirty="0">
                <a:latin typeface="Arial MT"/>
                <a:cs typeface="Arial MT"/>
              </a:rPr>
              <a:t>away</a:t>
            </a:r>
            <a:r>
              <a:rPr sz="2000" spc="-30" dirty="0">
                <a:latin typeface="Arial MT"/>
                <a:cs typeface="Arial MT"/>
              </a:rPr>
              <a:t> </a:t>
            </a:r>
            <a:r>
              <a:rPr sz="2000" dirty="0">
                <a:latin typeface="Arial MT"/>
                <a:cs typeface="Arial MT"/>
              </a:rPr>
              <a:t>from</a:t>
            </a:r>
            <a:r>
              <a:rPr sz="2000" spc="-60" dirty="0">
                <a:latin typeface="Arial MT"/>
                <a:cs typeface="Arial MT"/>
              </a:rPr>
              <a:t> </a:t>
            </a:r>
            <a:r>
              <a:rPr sz="2000" spc="-20" dirty="0">
                <a:latin typeface="Arial MT"/>
                <a:cs typeface="Arial MT"/>
              </a:rPr>
              <a:t>other </a:t>
            </a:r>
            <a:r>
              <a:rPr sz="2000" spc="-10" dirty="0">
                <a:latin typeface="Arial MT"/>
                <a:cs typeface="Arial MT"/>
              </a:rPr>
              <a:t>casualties</a:t>
            </a:r>
            <a:endParaRPr sz="2000">
              <a:latin typeface="Arial MT"/>
              <a:cs typeface="Arial MT"/>
            </a:endParaRPr>
          </a:p>
        </p:txBody>
      </p:sp>
      <p:sp>
        <p:nvSpPr>
          <p:cNvPr id="9" name="object 9"/>
          <p:cNvSpPr txBox="1"/>
          <p:nvPr/>
        </p:nvSpPr>
        <p:spPr>
          <a:xfrm>
            <a:off x="452199" y="1969273"/>
            <a:ext cx="4102100" cy="1244600"/>
          </a:xfrm>
          <a:prstGeom prst="rect">
            <a:avLst/>
          </a:prstGeom>
        </p:spPr>
        <p:txBody>
          <a:bodyPr vert="horz" wrap="square" lIns="0" tIns="12065" rIns="0" bIns="0" rtlCol="0">
            <a:spAutoFit/>
          </a:bodyPr>
          <a:lstStyle/>
          <a:p>
            <a:pPr marL="12700" marR="5080">
              <a:lnSpc>
                <a:spcPct val="100000"/>
              </a:lnSpc>
              <a:spcBef>
                <a:spcPts val="95"/>
              </a:spcBef>
            </a:pPr>
            <a:r>
              <a:rPr sz="2000" b="1" dirty="0">
                <a:solidFill>
                  <a:srgbClr val="BB8542"/>
                </a:solidFill>
                <a:latin typeface="Arial"/>
                <a:cs typeface="Arial"/>
              </a:rPr>
              <a:t>CARDIAC</a:t>
            </a:r>
            <a:r>
              <a:rPr sz="2000" b="1" spc="-40" dirty="0">
                <a:solidFill>
                  <a:srgbClr val="BB8542"/>
                </a:solidFill>
                <a:latin typeface="Arial"/>
                <a:cs typeface="Arial"/>
              </a:rPr>
              <a:t> </a:t>
            </a:r>
            <a:r>
              <a:rPr sz="2000" b="1" dirty="0">
                <a:solidFill>
                  <a:srgbClr val="BB8542"/>
                </a:solidFill>
                <a:latin typeface="Arial"/>
                <a:cs typeface="Arial"/>
              </a:rPr>
              <a:t>ARREST</a:t>
            </a:r>
            <a:r>
              <a:rPr sz="2000" b="1" spc="-45" dirty="0">
                <a:solidFill>
                  <a:srgbClr val="BB8542"/>
                </a:solidFill>
                <a:latin typeface="Arial"/>
                <a:cs typeface="Arial"/>
              </a:rPr>
              <a:t> </a:t>
            </a:r>
            <a:r>
              <a:rPr sz="2000" dirty="0">
                <a:latin typeface="Arial MT"/>
                <a:cs typeface="Arial MT"/>
              </a:rPr>
              <a:t>in</a:t>
            </a:r>
            <a:r>
              <a:rPr sz="2000" spc="-60" dirty="0">
                <a:latin typeface="Arial MT"/>
                <a:cs typeface="Arial MT"/>
              </a:rPr>
              <a:t> </a:t>
            </a:r>
            <a:r>
              <a:rPr sz="2000" dirty="0">
                <a:latin typeface="Arial MT"/>
                <a:cs typeface="Arial MT"/>
              </a:rPr>
              <a:t>the</a:t>
            </a:r>
            <a:r>
              <a:rPr sz="2000" spc="-70" dirty="0">
                <a:latin typeface="Arial MT"/>
                <a:cs typeface="Arial MT"/>
              </a:rPr>
              <a:t> </a:t>
            </a:r>
            <a:r>
              <a:rPr sz="2000" spc="-10" dirty="0">
                <a:latin typeface="Arial MT"/>
                <a:cs typeface="Arial MT"/>
              </a:rPr>
              <a:t>absence </a:t>
            </a:r>
            <a:r>
              <a:rPr sz="2000" dirty="0">
                <a:latin typeface="Arial MT"/>
                <a:cs typeface="Arial MT"/>
              </a:rPr>
              <a:t>of</a:t>
            </a:r>
            <a:r>
              <a:rPr sz="2000" spc="-55" dirty="0">
                <a:latin typeface="Arial MT"/>
                <a:cs typeface="Arial MT"/>
              </a:rPr>
              <a:t> </a:t>
            </a:r>
            <a:r>
              <a:rPr sz="2000" dirty="0">
                <a:latin typeface="Arial MT"/>
                <a:cs typeface="Arial MT"/>
              </a:rPr>
              <a:t>blast</a:t>
            </a:r>
            <a:r>
              <a:rPr sz="2000" spc="-50" dirty="0">
                <a:latin typeface="Arial MT"/>
                <a:cs typeface="Arial MT"/>
              </a:rPr>
              <a:t> </a:t>
            </a:r>
            <a:r>
              <a:rPr sz="2000" dirty="0">
                <a:latin typeface="Arial MT"/>
                <a:cs typeface="Arial MT"/>
              </a:rPr>
              <a:t>or</a:t>
            </a:r>
            <a:r>
              <a:rPr sz="2000" spc="-50" dirty="0">
                <a:latin typeface="Arial MT"/>
                <a:cs typeface="Arial MT"/>
              </a:rPr>
              <a:t> </a:t>
            </a:r>
            <a:r>
              <a:rPr sz="2000" dirty="0">
                <a:latin typeface="Arial MT"/>
                <a:cs typeface="Arial MT"/>
              </a:rPr>
              <a:t>penetrating</a:t>
            </a:r>
            <a:r>
              <a:rPr sz="2000" spc="-55" dirty="0">
                <a:latin typeface="Arial MT"/>
                <a:cs typeface="Arial MT"/>
              </a:rPr>
              <a:t> </a:t>
            </a:r>
            <a:r>
              <a:rPr sz="2000" dirty="0">
                <a:latin typeface="Arial MT"/>
                <a:cs typeface="Arial MT"/>
              </a:rPr>
              <a:t>trauma</a:t>
            </a:r>
            <a:r>
              <a:rPr sz="2000" spc="-55" dirty="0">
                <a:latin typeface="Arial MT"/>
                <a:cs typeface="Arial MT"/>
              </a:rPr>
              <a:t> </a:t>
            </a:r>
            <a:r>
              <a:rPr sz="2000" spc="-25" dirty="0">
                <a:latin typeface="Arial MT"/>
                <a:cs typeface="Arial MT"/>
              </a:rPr>
              <a:t>may </a:t>
            </a:r>
            <a:r>
              <a:rPr sz="2000" dirty="0">
                <a:latin typeface="Arial MT"/>
                <a:cs typeface="Arial MT"/>
              </a:rPr>
              <a:t>warrant</a:t>
            </a:r>
            <a:r>
              <a:rPr sz="2000" spc="-55" dirty="0">
                <a:latin typeface="Arial MT"/>
                <a:cs typeface="Arial MT"/>
              </a:rPr>
              <a:t> </a:t>
            </a:r>
            <a:r>
              <a:rPr sz="2000" spc="-10" dirty="0">
                <a:latin typeface="Arial MT"/>
                <a:cs typeface="Arial MT"/>
              </a:rPr>
              <a:t>consideration</a:t>
            </a:r>
            <a:r>
              <a:rPr sz="2000" spc="-45" dirty="0">
                <a:latin typeface="Arial MT"/>
                <a:cs typeface="Arial MT"/>
              </a:rPr>
              <a:t> </a:t>
            </a:r>
            <a:r>
              <a:rPr sz="2000" dirty="0">
                <a:latin typeface="Arial MT"/>
                <a:cs typeface="Arial MT"/>
              </a:rPr>
              <a:t>for</a:t>
            </a:r>
            <a:r>
              <a:rPr sz="2000" spc="-70" dirty="0">
                <a:latin typeface="Arial MT"/>
                <a:cs typeface="Arial MT"/>
              </a:rPr>
              <a:t> </a:t>
            </a:r>
            <a:r>
              <a:rPr sz="2000" dirty="0">
                <a:latin typeface="Arial MT"/>
                <a:cs typeface="Arial MT"/>
              </a:rPr>
              <a:t>initiation</a:t>
            </a:r>
            <a:r>
              <a:rPr sz="2000" spc="-40" dirty="0">
                <a:latin typeface="Arial MT"/>
                <a:cs typeface="Arial MT"/>
              </a:rPr>
              <a:t> </a:t>
            </a:r>
            <a:r>
              <a:rPr sz="2000" spc="-25" dirty="0">
                <a:latin typeface="Arial MT"/>
                <a:cs typeface="Arial MT"/>
              </a:rPr>
              <a:t>of </a:t>
            </a:r>
            <a:r>
              <a:rPr sz="2000" spc="-20" dirty="0">
                <a:latin typeface="Arial MT"/>
                <a:cs typeface="Arial MT"/>
              </a:rPr>
              <a:t>CPR:</a:t>
            </a:r>
            <a:endParaRPr sz="2000">
              <a:latin typeface="Arial MT"/>
              <a:cs typeface="Arial MT"/>
            </a:endParaRPr>
          </a:p>
        </p:txBody>
      </p:sp>
      <p:sp>
        <p:nvSpPr>
          <p:cNvPr id="10" name="object 10"/>
          <p:cNvSpPr txBox="1"/>
          <p:nvPr/>
        </p:nvSpPr>
        <p:spPr>
          <a:xfrm>
            <a:off x="683867" y="3213136"/>
            <a:ext cx="4429760" cy="2668905"/>
          </a:xfrm>
          <a:prstGeom prst="rect">
            <a:avLst/>
          </a:prstGeom>
        </p:spPr>
        <p:txBody>
          <a:bodyPr vert="horz" wrap="square" lIns="0" tIns="13335" rIns="0" bIns="0" rtlCol="0">
            <a:spAutoFit/>
          </a:bodyPr>
          <a:lstStyle/>
          <a:p>
            <a:pPr marL="12700" marR="2759710">
              <a:lnSpc>
                <a:spcPct val="141600"/>
              </a:lnSpc>
              <a:spcBef>
                <a:spcPts val="105"/>
              </a:spcBef>
            </a:pPr>
            <a:r>
              <a:rPr sz="2000" spc="-10" dirty="0">
                <a:latin typeface="Arial MT"/>
                <a:cs typeface="Arial MT"/>
              </a:rPr>
              <a:t>Hypothermia </a:t>
            </a:r>
            <a:r>
              <a:rPr sz="2000" dirty="0">
                <a:latin typeface="Arial MT"/>
                <a:cs typeface="Arial MT"/>
              </a:rPr>
              <a:t>Near</a:t>
            </a:r>
            <a:r>
              <a:rPr sz="2000" spc="-50" dirty="0">
                <a:latin typeface="Arial MT"/>
                <a:cs typeface="Arial MT"/>
              </a:rPr>
              <a:t> </a:t>
            </a:r>
            <a:r>
              <a:rPr sz="2000" spc="-10" dirty="0">
                <a:latin typeface="Arial MT"/>
                <a:cs typeface="Arial MT"/>
              </a:rPr>
              <a:t>drowning Electrocution</a:t>
            </a:r>
            <a:endParaRPr sz="2000">
              <a:latin typeface="Arial MT"/>
              <a:cs typeface="Arial MT"/>
            </a:endParaRPr>
          </a:p>
          <a:p>
            <a:pPr marL="12700" marR="1136015">
              <a:lnSpc>
                <a:spcPct val="141800"/>
              </a:lnSpc>
            </a:pPr>
            <a:r>
              <a:rPr sz="2000" spc="-20" dirty="0">
                <a:latin typeface="Arial MT"/>
                <a:cs typeface="Arial MT"/>
              </a:rPr>
              <a:t>Non-</a:t>
            </a:r>
            <a:r>
              <a:rPr sz="2000" dirty="0">
                <a:latin typeface="Arial MT"/>
                <a:cs typeface="Arial MT"/>
              </a:rPr>
              <a:t>traumatic</a:t>
            </a:r>
            <a:r>
              <a:rPr sz="2000" spc="-60" dirty="0">
                <a:latin typeface="Arial MT"/>
                <a:cs typeface="Arial MT"/>
              </a:rPr>
              <a:t> </a:t>
            </a:r>
            <a:r>
              <a:rPr sz="2000" dirty="0">
                <a:latin typeface="Arial MT"/>
                <a:cs typeface="Arial MT"/>
              </a:rPr>
              <a:t>cardiac</a:t>
            </a:r>
            <a:r>
              <a:rPr sz="2000" spc="-55" dirty="0">
                <a:latin typeface="Arial MT"/>
                <a:cs typeface="Arial MT"/>
              </a:rPr>
              <a:t> </a:t>
            </a:r>
            <a:r>
              <a:rPr sz="2000" spc="-10" dirty="0">
                <a:latin typeface="Arial MT"/>
                <a:cs typeface="Arial MT"/>
              </a:rPr>
              <a:t>arrest </a:t>
            </a:r>
            <a:r>
              <a:rPr sz="2000" dirty="0">
                <a:latin typeface="Arial MT"/>
                <a:cs typeface="Arial MT"/>
              </a:rPr>
              <a:t>In</a:t>
            </a:r>
            <a:r>
              <a:rPr sz="2000" spc="-90" dirty="0">
                <a:latin typeface="Arial MT"/>
                <a:cs typeface="Arial MT"/>
              </a:rPr>
              <a:t> </a:t>
            </a:r>
            <a:r>
              <a:rPr sz="2000" dirty="0">
                <a:latin typeface="Arial MT"/>
                <a:cs typeface="Arial MT"/>
              </a:rPr>
              <a:t>Tactical</a:t>
            </a:r>
            <a:r>
              <a:rPr sz="2000" spc="-75" dirty="0">
                <a:latin typeface="Arial MT"/>
                <a:cs typeface="Arial MT"/>
              </a:rPr>
              <a:t> </a:t>
            </a:r>
            <a:r>
              <a:rPr sz="2000" dirty="0">
                <a:latin typeface="Arial MT"/>
                <a:cs typeface="Arial MT"/>
              </a:rPr>
              <a:t>Evacuation</a:t>
            </a:r>
            <a:r>
              <a:rPr sz="2000" spc="-70" dirty="0">
                <a:latin typeface="Arial MT"/>
                <a:cs typeface="Arial MT"/>
              </a:rPr>
              <a:t> </a:t>
            </a:r>
            <a:r>
              <a:rPr sz="2000" spc="-20" dirty="0">
                <a:latin typeface="Arial MT"/>
                <a:cs typeface="Arial MT"/>
              </a:rPr>
              <a:t>Phase</a:t>
            </a:r>
            <a:endParaRPr sz="2000">
              <a:latin typeface="Arial MT"/>
              <a:cs typeface="Arial MT"/>
            </a:endParaRPr>
          </a:p>
          <a:p>
            <a:pPr marL="12700" marR="5080">
              <a:lnSpc>
                <a:spcPts val="1870"/>
              </a:lnSpc>
              <a:spcBef>
                <a:spcPts val="110"/>
              </a:spcBef>
            </a:pPr>
            <a:r>
              <a:rPr sz="1600" i="1" dirty="0">
                <a:latin typeface="Arial"/>
                <a:cs typeface="Arial"/>
              </a:rPr>
              <a:t>(if</a:t>
            </a:r>
            <a:r>
              <a:rPr sz="1600" i="1" spc="-15" dirty="0">
                <a:latin typeface="Arial"/>
                <a:cs typeface="Arial"/>
              </a:rPr>
              <a:t> </a:t>
            </a:r>
            <a:r>
              <a:rPr sz="1600" i="1" dirty="0">
                <a:latin typeface="Arial"/>
                <a:cs typeface="Arial"/>
              </a:rPr>
              <a:t>casualty</a:t>
            </a:r>
            <a:r>
              <a:rPr sz="1600" i="1" spc="-25" dirty="0">
                <a:latin typeface="Arial"/>
                <a:cs typeface="Arial"/>
              </a:rPr>
              <a:t> </a:t>
            </a:r>
            <a:r>
              <a:rPr sz="1600" i="1" dirty="0">
                <a:latin typeface="Arial"/>
                <a:cs typeface="Arial"/>
              </a:rPr>
              <a:t>does</a:t>
            </a:r>
            <a:r>
              <a:rPr sz="1600" i="1" spc="-20" dirty="0">
                <a:latin typeface="Arial"/>
                <a:cs typeface="Arial"/>
              </a:rPr>
              <a:t> </a:t>
            </a:r>
            <a:r>
              <a:rPr sz="1600" i="1" dirty="0">
                <a:latin typeface="Arial"/>
                <a:cs typeface="Arial"/>
              </a:rPr>
              <a:t>not</a:t>
            </a:r>
            <a:r>
              <a:rPr sz="1600" i="1" spc="-15" dirty="0">
                <a:latin typeface="Arial"/>
                <a:cs typeface="Arial"/>
              </a:rPr>
              <a:t> </a:t>
            </a:r>
            <a:r>
              <a:rPr sz="1600" i="1" dirty="0">
                <a:latin typeface="Arial"/>
                <a:cs typeface="Arial"/>
              </a:rPr>
              <a:t>have</a:t>
            </a:r>
            <a:r>
              <a:rPr sz="1600" i="1" spc="-25" dirty="0">
                <a:latin typeface="Arial"/>
                <a:cs typeface="Arial"/>
              </a:rPr>
              <a:t> </a:t>
            </a:r>
            <a:r>
              <a:rPr sz="1600" i="1" dirty="0">
                <a:latin typeface="Arial"/>
                <a:cs typeface="Arial"/>
              </a:rPr>
              <a:t>obviously</a:t>
            </a:r>
            <a:r>
              <a:rPr sz="1600" i="1" spc="-25" dirty="0">
                <a:latin typeface="Arial"/>
                <a:cs typeface="Arial"/>
              </a:rPr>
              <a:t> </a:t>
            </a:r>
            <a:r>
              <a:rPr sz="1600" i="1" dirty="0">
                <a:latin typeface="Arial"/>
                <a:cs typeface="Arial"/>
              </a:rPr>
              <a:t>fatal</a:t>
            </a:r>
            <a:r>
              <a:rPr sz="1600" i="1" spc="-25" dirty="0">
                <a:latin typeface="Arial"/>
                <a:cs typeface="Arial"/>
              </a:rPr>
              <a:t> </a:t>
            </a:r>
            <a:r>
              <a:rPr sz="1600" i="1" spc="-10" dirty="0">
                <a:latin typeface="Arial"/>
                <a:cs typeface="Arial"/>
              </a:rPr>
              <a:t>wounds </a:t>
            </a:r>
            <a:r>
              <a:rPr sz="1600" i="1" dirty="0">
                <a:latin typeface="Arial"/>
                <a:cs typeface="Arial"/>
              </a:rPr>
              <a:t>and</a:t>
            </a:r>
            <a:r>
              <a:rPr sz="1600" i="1" spc="-20" dirty="0">
                <a:latin typeface="Arial"/>
                <a:cs typeface="Arial"/>
              </a:rPr>
              <a:t> </a:t>
            </a:r>
            <a:r>
              <a:rPr sz="1600" i="1" dirty="0">
                <a:latin typeface="Arial"/>
                <a:cs typeface="Arial"/>
              </a:rPr>
              <a:t>will</a:t>
            </a:r>
            <a:r>
              <a:rPr sz="1600" i="1" spc="-30" dirty="0">
                <a:latin typeface="Arial"/>
                <a:cs typeface="Arial"/>
              </a:rPr>
              <a:t> </a:t>
            </a:r>
            <a:r>
              <a:rPr sz="1600" i="1" dirty="0">
                <a:latin typeface="Arial"/>
                <a:cs typeface="Arial"/>
              </a:rPr>
              <a:t>arrive</a:t>
            </a:r>
            <a:r>
              <a:rPr sz="1600" i="1" spc="-25" dirty="0">
                <a:latin typeface="Arial"/>
                <a:cs typeface="Arial"/>
              </a:rPr>
              <a:t> </a:t>
            </a:r>
            <a:r>
              <a:rPr sz="1600" i="1" dirty="0">
                <a:latin typeface="Arial"/>
                <a:cs typeface="Arial"/>
              </a:rPr>
              <a:t>at</a:t>
            </a:r>
            <a:r>
              <a:rPr sz="1600" i="1" spc="-10" dirty="0">
                <a:latin typeface="Arial"/>
                <a:cs typeface="Arial"/>
              </a:rPr>
              <a:t> </a:t>
            </a:r>
            <a:r>
              <a:rPr sz="1600" i="1" dirty="0">
                <a:latin typeface="Arial"/>
                <a:cs typeface="Arial"/>
              </a:rPr>
              <a:t>a</a:t>
            </a:r>
            <a:r>
              <a:rPr sz="1600" i="1" spc="-20" dirty="0">
                <a:latin typeface="Arial"/>
                <a:cs typeface="Arial"/>
              </a:rPr>
              <a:t> </a:t>
            </a:r>
            <a:r>
              <a:rPr sz="1600" i="1" dirty="0">
                <a:latin typeface="Arial"/>
                <a:cs typeface="Arial"/>
              </a:rPr>
              <a:t>surgical</a:t>
            </a:r>
            <a:r>
              <a:rPr sz="1600" i="1" spc="-25" dirty="0">
                <a:latin typeface="Arial"/>
                <a:cs typeface="Arial"/>
              </a:rPr>
              <a:t> </a:t>
            </a:r>
            <a:r>
              <a:rPr sz="1600" i="1" dirty="0">
                <a:latin typeface="Arial"/>
                <a:cs typeface="Arial"/>
              </a:rPr>
              <a:t>facility</a:t>
            </a:r>
            <a:r>
              <a:rPr sz="1600" i="1" spc="-25" dirty="0">
                <a:latin typeface="Arial"/>
                <a:cs typeface="Arial"/>
              </a:rPr>
              <a:t> </a:t>
            </a:r>
            <a:r>
              <a:rPr sz="1600" i="1" spc="-20" dirty="0">
                <a:latin typeface="Arial"/>
                <a:cs typeface="Arial"/>
              </a:rPr>
              <a:t>soon)</a:t>
            </a:r>
            <a:endParaRPr sz="1600">
              <a:latin typeface="Arial"/>
              <a:cs typeface="Arial"/>
            </a:endParaRPr>
          </a:p>
        </p:txBody>
      </p:sp>
      <p:grpSp>
        <p:nvGrpSpPr>
          <p:cNvPr id="11" name="object 11"/>
          <p:cNvGrpSpPr/>
          <p:nvPr/>
        </p:nvGrpSpPr>
        <p:grpSpPr>
          <a:xfrm>
            <a:off x="5698997" y="5147309"/>
            <a:ext cx="6056630" cy="1066165"/>
            <a:chOff x="5698997" y="5147309"/>
            <a:chExt cx="6056630" cy="1066165"/>
          </a:xfrm>
        </p:grpSpPr>
        <p:sp>
          <p:nvSpPr>
            <p:cNvPr id="12" name="object 12"/>
            <p:cNvSpPr/>
            <p:nvPr/>
          </p:nvSpPr>
          <p:spPr>
            <a:xfrm>
              <a:off x="5708522" y="5156834"/>
              <a:ext cx="6037580" cy="1047115"/>
            </a:xfrm>
            <a:custGeom>
              <a:avLst/>
              <a:gdLst/>
              <a:ahLst/>
              <a:cxnLst/>
              <a:rect l="l" t="t" r="r" b="b"/>
              <a:pathLst>
                <a:path w="6037580" h="1047114">
                  <a:moveTo>
                    <a:pt x="5917120" y="0"/>
                  </a:moveTo>
                  <a:lnTo>
                    <a:pt x="120205" y="0"/>
                  </a:lnTo>
                  <a:lnTo>
                    <a:pt x="73418" y="9447"/>
                  </a:lnTo>
                  <a:lnTo>
                    <a:pt x="35209" y="35209"/>
                  </a:lnTo>
                  <a:lnTo>
                    <a:pt x="9447" y="73418"/>
                  </a:lnTo>
                  <a:lnTo>
                    <a:pt x="0" y="120205"/>
                  </a:lnTo>
                  <a:lnTo>
                    <a:pt x="0" y="926782"/>
                  </a:lnTo>
                  <a:lnTo>
                    <a:pt x="9447" y="973569"/>
                  </a:lnTo>
                  <a:lnTo>
                    <a:pt x="35209" y="1011778"/>
                  </a:lnTo>
                  <a:lnTo>
                    <a:pt x="73418" y="1037540"/>
                  </a:lnTo>
                  <a:lnTo>
                    <a:pt x="120205" y="1046987"/>
                  </a:lnTo>
                  <a:lnTo>
                    <a:pt x="5917120" y="1046987"/>
                  </a:lnTo>
                  <a:lnTo>
                    <a:pt x="5963907" y="1037540"/>
                  </a:lnTo>
                  <a:lnTo>
                    <a:pt x="6002116" y="1011778"/>
                  </a:lnTo>
                  <a:lnTo>
                    <a:pt x="6027878" y="973569"/>
                  </a:lnTo>
                  <a:lnTo>
                    <a:pt x="6037326" y="926782"/>
                  </a:lnTo>
                  <a:lnTo>
                    <a:pt x="6037326" y="120205"/>
                  </a:lnTo>
                  <a:lnTo>
                    <a:pt x="6027878" y="73418"/>
                  </a:lnTo>
                  <a:lnTo>
                    <a:pt x="6002116" y="35209"/>
                  </a:lnTo>
                  <a:lnTo>
                    <a:pt x="5963907" y="9447"/>
                  </a:lnTo>
                  <a:lnTo>
                    <a:pt x="5917120" y="0"/>
                  </a:lnTo>
                  <a:close/>
                </a:path>
              </a:pathLst>
            </a:custGeom>
            <a:solidFill>
              <a:srgbClr val="FFF4D2"/>
            </a:solidFill>
          </p:spPr>
          <p:txBody>
            <a:bodyPr wrap="square" lIns="0" tIns="0" rIns="0" bIns="0" rtlCol="0"/>
            <a:lstStyle/>
            <a:p>
              <a:endParaRPr/>
            </a:p>
          </p:txBody>
        </p:sp>
        <p:sp>
          <p:nvSpPr>
            <p:cNvPr id="13" name="object 13"/>
            <p:cNvSpPr/>
            <p:nvPr/>
          </p:nvSpPr>
          <p:spPr>
            <a:xfrm>
              <a:off x="5708522" y="5156834"/>
              <a:ext cx="6037580" cy="1047115"/>
            </a:xfrm>
            <a:custGeom>
              <a:avLst/>
              <a:gdLst/>
              <a:ahLst/>
              <a:cxnLst/>
              <a:rect l="l" t="t" r="r" b="b"/>
              <a:pathLst>
                <a:path w="6037580" h="1047114">
                  <a:moveTo>
                    <a:pt x="0" y="120205"/>
                  </a:moveTo>
                  <a:lnTo>
                    <a:pt x="9447" y="73418"/>
                  </a:lnTo>
                  <a:lnTo>
                    <a:pt x="35209" y="35209"/>
                  </a:lnTo>
                  <a:lnTo>
                    <a:pt x="73418" y="9447"/>
                  </a:lnTo>
                  <a:lnTo>
                    <a:pt x="120205" y="0"/>
                  </a:lnTo>
                  <a:lnTo>
                    <a:pt x="5917120" y="0"/>
                  </a:lnTo>
                  <a:lnTo>
                    <a:pt x="5963907" y="9447"/>
                  </a:lnTo>
                  <a:lnTo>
                    <a:pt x="6002116" y="35209"/>
                  </a:lnTo>
                  <a:lnTo>
                    <a:pt x="6027878" y="73418"/>
                  </a:lnTo>
                  <a:lnTo>
                    <a:pt x="6037326" y="120205"/>
                  </a:lnTo>
                  <a:lnTo>
                    <a:pt x="6037326" y="926782"/>
                  </a:lnTo>
                  <a:lnTo>
                    <a:pt x="6027878" y="973569"/>
                  </a:lnTo>
                  <a:lnTo>
                    <a:pt x="6002116" y="1011778"/>
                  </a:lnTo>
                  <a:lnTo>
                    <a:pt x="5963907" y="1037540"/>
                  </a:lnTo>
                  <a:lnTo>
                    <a:pt x="5917120" y="1046987"/>
                  </a:lnTo>
                  <a:lnTo>
                    <a:pt x="120205" y="1046987"/>
                  </a:lnTo>
                  <a:lnTo>
                    <a:pt x="73418" y="1037540"/>
                  </a:lnTo>
                  <a:lnTo>
                    <a:pt x="35209" y="1011778"/>
                  </a:lnTo>
                  <a:lnTo>
                    <a:pt x="9447" y="973569"/>
                  </a:lnTo>
                  <a:lnTo>
                    <a:pt x="0" y="926782"/>
                  </a:lnTo>
                  <a:lnTo>
                    <a:pt x="0" y="120205"/>
                  </a:lnTo>
                  <a:close/>
                </a:path>
              </a:pathLst>
            </a:custGeom>
            <a:ln w="19050">
              <a:solidFill>
                <a:srgbClr val="BB8542"/>
              </a:solidFill>
            </a:ln>
          </p:spPr>
          <p:txBody>
            <a:bodyPr wrap="square" lIns="0" tIns="0" rIns="0" bIns="0" rtlCol="0"/>
            <a:lstStyle/>
            <a:p>
              <a:endParaRPr/>
            </a:p>
          </p:txBody>
        </p:sp>
        <p:pic>
          <p:nvPicPr>
            <p:cNvPr id="14" name="object 14"/>
            <p:cNvPicPr/>
            <p:nvPr/>
          </p:nvPicPr>
          <p:blipFill>
            <a:blip r:embed="rId6" cstate="print"/>
            <a:stretch>
              <a:fillRect/>
            </a:stretch>
          </p:blipFill>
          <p:spPr>
            <a:xfrm>
              <a:off x="5857493" y="5366765"/>
              <a:ext cx="731507" cy="640079"/>
            </a:xfrm>
            <a:prstGeom prst="rect">
              <a:avLst/>
            </a:prstGeom>
          </p:spPr>
        </p:pic>
      </p:grpSp>
      <p:sp>
        <p:nvSpPr>
          <p:cNvPr id="15" name="object 15"/>
          <p:cNvSpPr txBox="1"/>
          <p:nvPr/>
        </p:nvSpPr>
        <p:spPr>
          <a:xfrm>
            <a:off x="6721656" y="5250226"/>
            <a:ext cx="4801870" cy="842010"/>
          </a:xfrm>
          <a:prstGeom prst="rect">
            <a:avLst/>
          </a:prstGeom>
        </p:spPr>
        <p:txBody>
          <a:bodyPr vert="horz" wrap="square" lIns="0" tIns="15875" rIns="0" bIns="0" rtlCol="0">
            <a:spAutoFit/>
          </a:bodyPr>
          <a:lstStyle/>
          <a:p>
            <a:pPr marL="12700" marR="5080" algn="just">
              <a:lnSpc>
                <a:spcPct val="98700"/>
              </a:lnSpc>
              <a:spcBef>
                <a:spcPts val="125"/>
              </a:spcBef>
            </a:pPr>
            <a:r>
              <a:rPr sz="1800" dirty="0">
                <a:latin typeface="Arial MT"/>
                <a:cs typeface="Arial MT"/>
              </a:rPr>
              <a:t>As</a:t>
            </a:r>
            <a:r>
              <a:rPr sz="1800" spc="-40" dirty="0">
                <a:latin typeface="Arial MT"/>
                <a:cs typeface="Arial MT"/>
              </a:rPr>
              <a:t> </a:t>
            </a:r>
            <a:r>
              <a:rPr sz="1800" b="1" dirty="0">
                <a:latin typeface="Arial"/>
                <a:cs typeface="Arial"/>
              </a:rPr>
              <a:t>Combat</a:t>
            </a:r>
            <a:r>
              <a:rPr sz="1800" b="1" spc="-25" dirty="0">
                <a:latin typeface="Arial"/>
                <a:cs typeface="Arial"/>
              </a:rPr>
              <a:t> </a:t>
            </a:r>
            <a:r>
              <a:rPr sz="1800" b="1" dirty="0">
                <a:latin typeface="Arial"/>
                <a:cs typeface="Arial"/>
              </a:rPr>
              <a:t>Paramedic/Provider</a:t>
            </a:r>
            <a:r>
              <a:rPr sz="1800" b="1" spc="-45" dirty="0">
                <a:latin typeface="Arial"/>
                <a:cs typeface="Arial"/>
              </a:rPr>
              <a:t> </a:t>
            </a:r>
            <a:r>
              <a:rPr sz="1800" dirty="0">
                <a:latin typeface="Arial MT"/>
                <a:cs typeface="Arial MT"/>
              </a:rPr>
              <a:t>you</a:t>
            </a:r>
            <a:r>
              <a:rPr sz="1800" spc="-25" dirty="0">
                <a:latin typeface="Arial MT"/>
                <a:cs typeface="Arial MT"/>
              </a:rPr>
              <a:t> </a:t>
            </a:r>
            <a:r>
              <a:rPr sz="1800" dirty="0">
                <a:latin typeface="Arial MT"/>
                <a:cs typeface="Arial MT"/>
              </a:rPr>
              <a:t>will</a:t>
            </a:r>
            <a:r>
              <a:rPr sz="1800" spc="-30" dirty="0">
                <a:latin typeface="Arial MT"/>
                <a:cs typeface="Arial MT"/>
              </a:rPr>
              <a:t> </a:t>
            </a:r>
            <a:r>
              <a:rPr sz="1800" spc="-20" dirty="0">
                <a:latin typeface="Arial MT"/>
                <a:cs typeface="Arial MT"/>
              </a:rPr>
              <a:t>need </a:t>
            </a:r>
            <a:r>
              <a:rPr sz="1800" dirty="0">
                <a:latin typeface="Arial MT"/>
                <a:cs typeface="Arial MT"/>
              </a:rPr>
              <a:t>to</a:t>
            </a:r>
            <a:r>
              <a:rPr sz="1800" spc="-10" dirty="0">
                <a:latin typeface="Arial MT"/>
                <a:cs typeface="Arial MT"/>
              </a:rPr>
              <a:t> </a:t>
            </a:r>
            <a:r>
              <a:rPr sz="1800" dirty="0">
                <a:latin typeface="Arial MT"/>
                <a:cs typeface="Arial MT"/>
              </a:rPr>
              <a:t>weigh</a:t>
            </a:r>
            <a:r>
              <a:rPr sz="1800" spc="-15" dirty="0">
                <a:latin typeface="Arial MT"/>
                <a:cs typeface="Arial MT"/>
              </a:rPr>
              <a:t> </a:t>
            </a:r>
            <a:r>
              <a:rPr sz="1800" dirty="0">
                <a:latin typeface="Arial MT"/>
                <a:cs typeface="Arial MT"/>
              </a:rPr>
              <a:t>all</a:t>
            </a:r>
            <a:r>
              <a:rPr sz="1800" spc="-15" dirty="0">
                <a:latin typeface="Arial MT"/>
                <a:cs typeface="Arial MT"/>
              </a:rPr>
              <a:t> </a:t>
            </a:r>
            <a:r>
              <a:rPr sz="1800" dirty="0">
                <a:latin typeface="Arial MT"/>
                <a:cs typeface="Arial MT"/>
              </a:rPr>
              <a:t>factors when</a:t>
            </a:r>
            <a:r>
              <a:rPr sz="1800" spc="-15" dirty="0">
                <a:latin typeface="Arial MT"/>
                <a:cs typeface="Arial MT"/>
              </a:rPr>
              <a:t> </a:t>
            </a:r>
            <a:r>
              <a:rPr sz="1800" dirty="0">
                <a:latin typeface="Arial MT"/>
                <a:cs typeface="Arial MT"/>
              </a:rPr>
              <a:t>deciding</a:t>
            </a:r>
            <a:r>
              <a:rPr sz="1800" spc="-20" dirty="0">
                <a:latin typeface="Arial MT"/>
                <a:cs typeface="Arial MT"/>
              </a:rPr>
              <a:t> </a:t>
            </a:r>
            <a:r>
              <a:rPr sz="1800" dirty="0">
                <a:latin typeface="Arial MT"/>
                <a:cs typeface="Arial MT"/>
              </a:rPr>
              <a:t>initiation</a:t>
            </a:r>
            <a:r>
              <a:rPr sz="1800" spc="-15" dirty="0">
                <a:latin typeface="Arial MT"/>
                <a:cs typeface="Arial MT"/>
              </a:rPr>
              <a:t> </a:t>
            </a:r>
            <a:r>
              <a:rPr sz="1800" spc="-25" dirty="0">
                <a:latin typeface="Arial MT"/>
                <a:cs typeface="Arial MT"/>
              </a:rPr>
              <a:t>and </a:t>
            </a:r>
            <a:r>
              <a:rPr sz="1800" dirty="0">
                <a:latin typeface="Arial MT"/>
                <a:cs typeface="Arial MT"/>
              </a:rPr>
              <a:t>discontinuation</a:t>
            </a:r>
            <a:r>
              <a:rPr sz="1800" spc="-30" dirty="0">
                <a:latin typeface="Arial MT"/>
                <a:cs typeface="Arial MT"/>
              </a:rPr>
              <a:t> </a:t>
            </a:r>
            <a:r>
              <a:rPr sz="1800" dirty="0">
                <a:latin typeface="Arial MT"/>
                <a:cs typeface="Arial MT"/>
              </a:rPr>
              <a:t>of</a:t>
            </a:r>
            <a:r>
              <a:rPr sz="1800" spc="-5" dirty="0">
                <a:latin typeface="Arial MT"/>
                <a:cs typeface="Arial MT"/>
              </a:rPr>
              <a:t> </a:t>
            </a:r>
            <a:r>
              <a:rPr sz="1800" dirty="0">
                <a:latin typeface="Arial MT"/>
                <a:cs typeface="Arial MT"/>
              </a:rPr>
              <a:t>any</a:t>
            </a:r>
            <a:r>
              <a:rPr sz="1800" spc="-20" dirty="0">
                <a:latin typeface="Arial MT"/>
                <a:cs typeface="Arial MT"/>
              </a:rPr>
              <a:t> </a:t>
            </a:r>
            <a:r>
              <a:rPr sz="1800" dirty="0">
                <a:latin typeface="Arial MT"/>
                <a:cs typeface="Arial MT"/>
              </a:rPr>
              <a:t>CPR</a:t>
            </a:r>
            <a:r>
              <a:rPr sz="1800" spc="-15" dirty="0">
                <a:latin typeface="Arial MT"/>
                <a:cs typeface="Arial MT"/>
              </a:rPr>
              <a:t> </a:t>
            </a:r>
            <a:r>
              <a:rPr sz="1800" spc="-10" dirty="0">
                <a:latin typeface="Arial MT"/>
                <a:cs typeface="Arial MT"/>
              </a:rPr>
              <a:t>attempts</a:t>
            </a:r>
            <a:endParaRPr sz="1800">
              <a:latin typeface="Arial MT"/>
              <a:cs typeface="Arial MT"/>
            </a:endParaRPr>
          </a:p>
        </p:txBody>
      </p:sp>
      <p:sp>
        <p:nvSpPr>
          <p:cNvPr id="16" name="object 16"/>
          <p:cNvSpPr txBox="1"/>
          <p:nvPr/>
        </p:nvSpPr>
        <p:spPr>
          <a:xfrm>
            <a:off x="1778025" y="666902"/>
            <a:ext cx="8637905" cy="1068070"/>
          </a:xfrm>
          <a:prstGeom prst="rect">
            <a:avLst/>
          </a:prstGeom>
        </p:spPr>
        <p:txBody>
          <a:bodyPr vert="horz" wrap="square" lIns="0" tIns="74295" rIns="0" bIns="0" rtlCol="0">
            <a:spAutoFit/>
          </a:bodyPr>
          <a:lstStyle/>
          <a:p>
            <a:pPr marL="12700" marR="5080" indent="1687830">
              <a:lnSpc>
                <a:spcPts val="3890"/>
              </a:lnSpc>
              <a:spcBef>
                <a:spcPts val="585"/>
              </a:spcBef>
            </a:pPr>
            <a:r>
              <a:rPr sz="3600" b="1" dirty="0">
                <a:latin typeface="Arial"/>
                <a:cs typeface="Arial"/>
              </a:rPr>
              <a:t>CONSIDERATIONS </a:t>
            </a:r>
            <a:r>
              <a:rPr sz="3600" b="1" spc="-25" dirty="0">
                <a:latin typeface="Arial"/>
                <a:cs typeface="Arial"/>
              </a:rPr>
              <a:t>FOR </a:t>
            </a:r>
            <a:r>
              <a:rPr sz="3600" b="1" dirty="0">
                <a:solidFill>
                  <a:srgbClr val="BB8542"/>
                </a:solidFill>
                <a:latin typeface="Arial"/>
                <a:cs typeface="Arial"/>
              </a:rPr>
              <a:t>CARDIOPULMONARY</a:t>
            </a:r>
            <a:r>
              <a:rPr sz="3600" b="1" spc="-10" dirty="0">
                <a:solidFill>
                  <a:srgbClr val="BB8542"/>
                </a:solidFill>
                <a:latin typeface="Arial"/>
                <a:cs typeface="Arial"/>
              </a:rPr>
              <a:t> RESUSCITATION</a:t>
            </a:r>
            <a:endParaRPr sz="3600">
              <a:latin typeface="Arial"/>
              <a:cs typeface="Arial"/>
            </a:endParaRPr>
          </a:p>
        </p:txBody>
      </p:sp>
      <p:grpSp>
        <p:nvGrpSpPr>
          <p:cNvPr id="17" name="object 17"/>
          <p:cNvGrpSpPr/>
          <p:nvPr/>
        </p:nvGrpSpPr>
        <p:grpSpPr>
          <a:xfrm>
            <a:off x="5657722" y="2880741"/>
            <a:ext cx="101600" cy="1579880"/>
            <a:chOff x="5657722" y="2880741"/>
            <a:chExt cx="101600" cy="1579880"/>
          </a:xfrm>
        </p:grpSpPr>
        <p:sp>
          <p:nvSpPr>
            <p:cNvPr id="18" name="object 18"/>
            <p:cNvSpPr/>
            <p:nvPr/>
          </p:nvSpPr>
          <p:spPr>
            <a:xfrm>
              <a:off x="5708522" y="2880741"/>
              <a:ext cx="0" cy="548640"/>
            </a:xfrm>
            <a:custGeom>
              <a:avLst/>
              <a:gdLst/>
              <a:ahLst/>
              <a:cxnLst/>
              <a:rect l="l" t="t" r="r" b="b"/>
              <a:pathLst>
                <a:path h="548639">
                  <a:moveTo>
                    <a:pt x="0" y="548639"/>
                  </a:moveTo>
                  <a:lnTo>
                    <a:pt x="0" y="0"/>
                  </a:lnTo>
                </a:path>
              </a:pathLst>
            </a:custGeom>
            <a:ln w="101600">
              <a:solidFill>
                <a:srgbClr val="CD9146"/>
              </a:solidFill>
            </a:ln>
          </p:spPr>
          <p:txBody>
            <a:bodyPr wrap="square" lIns="0" tIns="0" rIns="0" bIns="0" rtlCol="0"/>
            <a:lstStyle/>
            <a:p>
              <a:endParaRPr/>
            </a:p>
          </p:txBody>
        </p:sp>
        <p:sp>
          <p:nvSpPr>
            <p:cNvPr id="19" name="object 19"/>
            <p:cNvSpPr/>
            <p:nvPr/>
          </p:nvSpPr>
          <p:spPr>
            <a:xfrm>
              <a:off x="5708522" y="3637407"/>
              <a:ext cx="0" cy="822960"/>
            </a:xfrm>
            <a:custGeom>
              <a:avLst/>
              <a:gdLst/>
              <a:ahLst/>
              <a:cxnLst/>
              <a:rect l="l" t="t" r="r" b="b"/>
              <a:pathLst>
                <a:path h="822960">
                  <a:moveTo>
                    <a:pt x="0" y="822959"/>
                  </a:moveTo>
                  <a:lnTo>
                    <a:pt x="0" y="0"/>
                  </a:lnTo>
                </a:path>
              </a:pathLst>
            </a:custGeom>
            <a:ln w="101600">
              <a:solidFill>
                <a:srgbClr val="CD9146"/>
              </a:solidFill>
            </a:ln>
          </p:spPr>
          <p:txBody>
            <a:bodyPr wrap="square" lIns="0" tIns="0" rIns="0" bIns="0" rtlCol="0"/>
            <a:lstStyle/>
            <a:p>
              <a:endParaRPr/>
            </a:p>
          </p:txBody>
        </p:sp>
      </p:grpSp>
      <p:sp>
        <p:nvSpPr>
          <p:cNvPr id="20" name="object 20"/>
          <p:cNvSpPr/>
          <p:nvPr/>
        </p:nvSpPr>
        <p:spPr>
          <a:xfrm>
            <a:off x="568833" y="5156832"/>
            <a:ext cx="0" cy="725805"/>
          </a:xfrm>
          <a:custGeom>
            <a:avLst/>
            <a:gdLst/>
            <a:ahLst/>
            <a:cxnLst/>
            <a:rect l="l" t="t" r="r" b="b"/>
            <a:pathLst>
              <a:path h="725804">
                <a:moveTo>
                  <a:pt x="0" y="725792"/>
                </a:moveTo>
                <a:lnTo>
                  <a:pt x="0" y="0"/>
                </a:lnTo>
              </a:path>
            </a:pathLst>
          </a:custGeom>
          <a:ln w="101600">
            <a:solidFill>
              <a:srgbClr val="CD9146"/>
            </a:solidFill>
          </a:ln>
        </p:spPr>
        <p:txBody>
          <a:bodyPr wrap="square" lIns="0" tIns="0" rIns="0" bIns="0" rtlCol="0"/>
          <a:lstStyle/>
          <a:p>
            <a:endParaRPr/>
          </a:p>
        </p:txBody>
      </p:sp>
      <p:sp>
        <p:nvSpPr>
          <p:cNvPr id="21" name="object 21"/>
          <p:cNvSpPr/>
          <p:nvPr/>
        </p:nvSpPr>
        <p:spPr>
          <a:xfrm>
            <a:off x="568833" y="4682872"/>
            <a:ext cx="0" cy="340995"/>
          </a:xfrm>
          <a:custGeom>
            <a:avLst/>
            <a:gdLst/>
            <a:ahLst/>
            <a:cxnLst/>
            <a:rect l="l" t="t" r="r" b="b"/>
            <a:pathLst>
              <a:path h="340995">
                <a:moveTo>
                  <a:pt x="0" y="340753"/>
                </a:moveTo>
                <a:lnTo>
                  <a:pt x="0" y="0"/>
                </a:lnTo>
              </a:path>
            </a:pathLst>
          </a:custGeom>
          <a:ln w="101600">
            <a:solidFill>
              <a:srgbClr val="CD9146"/>
            </a:solidFill>
          </a:ln>
        </p:spPr>
        <p:txBody>
          <a:bodyPr wrap="square" lIns="0" tIns="0" rIns="0" bIns="0" rtlCol="0"/>
          <a:lstStyle/>
          <a:p>
            <a:endParaRPr/>
          </a:p>
        </p:txBody>
      </p:sp>
      <p:sp>
        <p:nvSpPr>
          <p:cNvPr id="22" name="object 22"/>
          <p:cNvSpPr/>
          <p:nvPr/>
        </p:nvSpPr>
        <p:spPr>
          <a:xfrm>
            <a:off x="568833" y="4223386"/>
            <a:ext cx="0" cy="340995"/>
          </a:xfrm>
          <a:custGeom>
            <a:avLst/>
            <a:gdLst/>
            <a:ahLst/>
            <a:cxnLst/>
            <a:rect l="l" t="t" r="r" b="b"/>
            <a:pathLst>
              <a:path h="340995">
                <a:moveTo>
                  <a:pt x="0" y="340753"/>
                </a:moveTo>
                <a:lnTo>
                  <a:pt x="0" y="0"/>
                </a:lnTo>
              </a:path>
            </a:pathLst>
          </a:custGeom>
          <a:ln w="101600">
            <a:solidFill>
              <a:srgbClr val="CD9146"/>
            </a:solidFill>
          </a:ln>
        </p:spPr>
        <p:txBody>
          <a:bodyPr wrap="square" lIns="0" tIns="0" rIns="0" bIns="0" rtlCol="0"/>
          <a:lstStyle/>
          <a:p>
            <a:endParaRPr/>
          </a:p>
        </p:txBody>
      </p:sp>
      <p:sp>
        <p:nvSpPr>
          <p:cNvPr id="23" name="object 23"/>
          <p:cNvSpPr/>
          <p:nvPr/>
        </p:nvSpPr>
        <p:spPr>
          <a:xfrm>
            <a:off x="568833" y="3784474"/>
            <a:ext cx="0" cy="340995"/>
          </a:xfrm>
          <a:custGeom>
            <a:avLst/>
            <a:gdLst/>
            <a:ahLst/>
            <a:cxnLst/>
            <a:rect l="l" t="t" r="r" b="b"/>
            <a:pathLst>
              <a:path h="340995">
                <a:moveTo>
                  <a:pt x="0" y="340753"/>
                </a:moveTo>
                <a:lnTo>
                  <a:pt x="0" y="0"/>
                </a:lnTo>
              </a:path>
            </a:pathLst>
          </a:custGeom>
          <a:ln w="101600">
            <a:solidFill>
              <a:srgbClr val="CD9146"/>
            </a:solidFill>
          </a:ln>
        </p:spPr>
        <p:txBody>
          <a:bodyPr wrap="square" lIns="0" tIns="0" rIns="0" bIns="0" rtlCol="0"/>
          <a:lstStyle/>
          <a:p>
            <a:endParaRPr/>
          </a:p>
        </p:txBody>
      </p:sp>
      <p:sp>
        <p:nvSpPr>
          <p:cNvPr id="24" name="object 24"/>
          <p:cNvSpPr/>
          <p:nvPr/>
        </p:nvSpPr>
        <p:spPr>
          <a:xfrm>
            <a:off x="568833" y="3366136"/>
            <a:ext cx="0" cy="340995"/>
          </a:xfrm>
          <a:custGeom>
            <a:avLst/>
            <a:gdLst/>
            <a:ahLst/>
            <a:cxnLst/>
            <a:rect l="l" t="t" r="r" b="b"/>
            <a:pathLst>
              <a:path h="340995">
                <a:moveTo>
                  <a:pt x="0" y="340753"/>
                </a:moveTo>
                <a:lnTo>
                  <a:pt x="0" y="0"/>
                </a:lnTo>
              </a:path>
            </a:pathLst>
          </a:custGeom>
          <a:ln w="101600">
            <a:solidFill>
              <a:srgbClr val="CD9146"/>
            </a:solidFill>
          </a:ln>
        </p:spPr>
        <p:txBody>
          <a:bodyPr wrap="square" lIns="0" tIns="0" rIns="0" bIns="0" rtlCol="0"/>
          <a:lstStyle/>
          <a:p>
            <a:endParaRPr/>
          </a:p>
        </p:txBody>
      </p:sp>
      <p:grpSp>
        <p:nvGrpSpPr>
          <p:cNvPr id="25" name="object 25"/>
          <p:cNvGrpSpPr/>
          <p:nvPr/>
        </p:nvGrpSpPr>
        <p:grpSpPr>
          <a:xfrm>
            <a:off x="519683" y="6073904"/>
            <a:ext cx="3390265" cy="640080"/>
            <a:chOff x="519683" y="6073904"/>
            <a:chExt cx="3390265" cy="640080"/>
          </a:xfrm>
        </p:grpSpPr>
        <p:sp>
          <p:nvSpPr>
            <p:cNvPr id="26" name="object 26"/>
            <p:cNvSpPr/>
            <p:nvPr/>
          </p:nvSpPr>
          <p:spPr>
            <a:xfrm>
              <a:off x="529208" y="6083429"/>
              <a:ext cx="3371215" cy="621030"/>
            </a:xfrm>
            <a:custGeom>
              <a:avLst/>
              <a:gdLst/>
              <a:ahLst/>
              <a:cxnLst/>
              <a:rect l="l" t="t" r="r" b="b"/>
              <a:pathLst>
                <a:path w="3371215" h="621029">
                  <a:moveTo>
                    <a:pt x="3299790" y="0"/>
                  </a:moveTo>
                  <a:lnTo>
                    <a:pt x="71297" y="0"/>
                  </a:lnTo>
                  <a:lnTo>
                    <a:pt x="43548" y="5602"/>
                  </a:lnTo>
                  <a:lnTo>
                    <a:pt x="20885" y="20880"/>
                  </a:lnTo>
                  <a:lnTo>
                    <a:pt x="5603" y="43542"/>
                  </a:lnTo>
                  <a:lnTo>
                    <a:pt x="0" y="71297"/>
                  </a:lnTo>
                  <a:lnTo>
                    <a:pt x="0" y="549732"/>
                  </a:lnTo>
                  <a:lnTo>
                    <a:pt x="5603" y="577481"/>
                  </a:lnTo>
                  <a:lnTo>
                    <a:pt x="20885" y="600144"/>
                  </a:lnTo>
                  <a:lnTo>
                    <a:pt x="43548" y="615426"/>
                  </a:lnTo>
                  <a:lnTo>
                    <a:pt x="71297" y="621030"/>
                  </a:lnTo>
                  <a:lnTo>
                    <a:pt x="3299790" y="621030"/>
                  </a:lnTo>
                  <a:lnTo>
                    <a:pt x="3327539" y="615426"/>
                  </a:lnTo>
                  <a:lnTo>
                    <a:pt x="3350202" y="600144"/>
                  </a:lnTo>
                  <a:lnTo>
                    <a:pt x="3365484" y="577481"/>
                  </a:lnTo>
                  <a:lnTo>
                    <a:pt x="3371088" y="549732"/>
                  </a:lnTo>
                  <a:lnTo>
                    <a:pt x="3371088" y="71297"/>
                  </a:lnTo>
                  <a:lnTo>
                    <a:pt x="3365484" y="43542"/>
                  </a:lnTo>
                  <a:lnTo>
                    <a:pt x="3350202" y="20880"/>
                  </a:lnTo>
                  <a:lnTo>
                    <a:pt x="3327539" y="5602"/>
                  </a:lnTo>
                  <a:lnTo>
                    <a:pt x="3299790" y="0"/>
                  </a:lnTo>
                  <a:close/>
                </a:path>
              </a:pathLst>
            </a:custGeom>
            <a:solidFill>
              <a:srgbClr val="A0C1E7">
                <a:alpha val="74900"/>
              </a:srgbClr>
            </a:solidFill>
          </p:spPr>
          <p:txBody>
            <a:bodyPr wrap="square" lIns="0" tIns="0" rIns="0" bIns="0" rtlCol="0"/>
            <a:lstStyle/>
            <a:p>
              <a:endParaRPr/>
            </a:p>
          </p:txBody>
        </p:sp>
        <p:sp>
          <p:nvSpPr>
            <p:cNvPr id="27" name="object 27"/>
            <p:cNvSpPr/>
            <p:nvPr/>
          </p:nvSpPr>
          <p:spPr>
            <a:xfrm>
              <a:off x="529208" y="6083429"/>
              <a:ext cx="3371215" cy="621030"/>
            </a:xfrm>
            <a:custGeom>
              <a:avLst/>
              <a:gdLst/>
              <a:ahLst/>
              <a:cxnLst/>
              <a:rect l="l" t="t" r="r" b="b"/>
              <a:pathLst>
                <a:path w="3371215" h="621029">
                  <a:moveTo>
                    <a:pt x="0" y="71297"/>
                  </a:moveTo>
                  <a:lnTo>
                    <a:pt x="5603" y="43542"/>
                  </a:lnTo>
                  <a:lnTo>
                    <a:pt x="20885" y="20880"/>
                  </a:lnTo>
                  <a:lnTo>
                    <a:pt x="43548" y="5602"/>
                  </a:lnTo>
                  <a:lnTo>
                    <a:pt x="71297" y="0"/>
                  </a:lnTo>
                  <a:lnTo>
                    <a:pt x="3299790" y="0"/>
                  </a:lnTo>
                  <a:lnTo>
                    <a:pt x="3327539" y="5602"/>
                  </a:lnTo>
                  <a:lnTo>
                    <a:pt x="3350202" y="20880"/>
                  </a:lnTo>
                  <a:lnTo>
                    <a:pt x="3365484" y="43542"/>
                  </a:lnTo>
                  <a:lnTo>
                    <a:pt x="3371088" y="71297"/>
                  </a:lnTo>
                  <a:lnTo>
                    <a:pt x="3371088" y="549732"/>
                  </a:lnTo>
                  <a:lnTo>
                    <a:pt x="3365484" y="577481"/>
                  </a:lnTo>
                  <a:lnTo>
                    <a:pt x="3350202" y="600144"/>
                  </a:lnTo>
                  <a:lnTo>
                    <a:pt x="3327539" y="615426"/>
                  </a:lnTo>
                  <a:lnTo>
                    <a:pt x="3299790" y="621030"/>
                  </a:lnTo>
                  <a:lnTo>
                    <a:pt x="71297" y="621030"/>
                  </a:lnTo>
                  <a:lnTo>
                    <a:pt x="43548" y="615426"/>
                  </a:lnTo>
                  <a:lnTo>
                    <a:pt x="20885" y="600144"/>
                  </a:lnTo>
                  <a:lnTo>
                    <a:pt x="5603" y="577481"/>
                  </a:lnTo>
                  <a:lnTo>
                    <a:pt x="0" y="549732"/>
                  </a:lnTo>
                  <a:lnTo>
                    <a:pt x="0" y="71297"/>
                  </a:lnTo>
                  <a:close/>
                </a:path>
              </a:pathLst>
            </a:custGeom>
            <a:ln w="19049">
              <a:solidFill>
                <a:srgbClr val="639DD3"/>
              </a:solidFill>
            </a:ln>
          </p:spPr>
          <p:txBody>
            <a:bodyPr wrap="square" lIns="0" tIns="0" rIns="0" bIns="0" rtlCol="0"/>
            <a:lstStyle/>
            <a:p>
              <a:endParaRPr/>
            </a:p>
          </p:txBody>
        </p:sp>
      </p:grpSp>
      <p:sp>
        <p:nvSpPr>
          <p:cNvPr id="28" name="object 28"/>
          <p:cNvSpPr txBox="1"/>
          <p:nvPr/>
        </p:nvSpPr>
        <p:spPr>
          <a:xfrm>
            <a:off x="1187626" y="6240263"/>
            <a:ext cx="2341245" cy="269875"/>
          </a:xfrm>
          <a:prstGeom prst="rect">
            <a:avLst/>
          </a:prstGeom>
        </p:spPr>
        <p:txBody>
          <a:bodyPr vert="horz" wrap="square" lIns="0" tIns="12700" rIns="0" bIns="0" rtlCol="0">
            <a:spAutoFit/>
          </a:bodyPr>
          <a:lstStyle/>
          <a:p>
            <a:pPr marL="12700">
              <a:lnSpc>
                <a:spcPct val="100000"/>
              </a:lnSpc>
              <a:spcBef>
                <a:spcPts val="100"/>
              </a:spcBef>
            </a:pPr>
            <a:r>
              <a:rPr sz="1600" b="1" dirty="0">
                <a:latin typeface="Arial"/>
                <a:cs typeface="Arial"/>
              </a:rPr>
              <a:t>Level</a:t>
            </a:r>
            <a:r>
              <a:rPr sz="1600" b="1" spc="-25" dirty="0">
                <a:latin typeface="Arial"/>
                <a:cs typeface="Arial"/>
              </a:rPr>
              <a:t> </a:t>
            </a:r>
            <a:r>
              <a:rPr sz="1600" b="1" dirty="0">
                <a:latin typeface="Arial"/>
                <a:cs typeface="Arial"/>
              </a:rPr>
              <a:t>of</a:t>
            </a:r>
            <a:r>
              <a:rPr sz="1600" b="1" spc="-20" dirty="0">
                <a:latin typeface="Arial"/>
                <a:cs typeface="Arial"/>
              </a:rPr>
              <a:t> </a:t>
            </a:r>
            <a:r>
              <a:rPr sz="1600" b="1" dirty="0">
                <a:latin typeface="Arial"/>
                <a:cs typeface="Arial"/>
              </a:rPr>
              <a:t>Evidence:</a:t>
            </a:r>
            <a:r>
              <a:rPr sz="1600" b="1" spc="-15" dirty="0">
                <a:latin typeface="Arial"/>
                <a:cs typeface="Arial"/>
              </a:rPr>
              <a:t> </a:t>
            </a:r>
            <a:r>
              <a:rPr sz="1600" spc="-10" dirty="0">
                <a:latin typeface="Arial MT"/>
                <a:cs typeface="Arial MT"/>
              </a:rPr>
              <a:t>C-</a:t>
            </a:r>
            <a:r>
              <a:rPr sz="1600" spc="-25" dirty="0">
                <a:latin typeface="Arial MT"/>
                <a:cs typeface="Arial MT"/>
              </a:rPr>
              <a:t>LD</a:t>
            </a:r>
            <a:endParaRPr sz="1600">
              <a:latin typeface="Arial MT"/>
              <a:cs typeface="Arial MT"/>
            </a:endParaRPr>
          </a:p>
        </p:txBody>
      </p:sp>
      <p:grpSp>
        <p:nvGrpSpPr>
          <p:cNvPr id="29" name="object 29"/>
          <p:cNvGrpSpPr/>
          <p:nvPr/>
        </p:nvGrpSpPr>
        <p:grpSpPr>
          <a:xfrm>
            <a:off x="548640" y="6003061"/>
            <a:ext cx="952500" cy="855344"/>
            <a:chOff x="548640" y="6003061"/>
            <a:chExt cx="952500" cy="855344"/>
          </a:xfrm>
        </p:grpSpPr>
        <p:pic>
          <p:nvPicPr>
            <p:cNvPr id="30" name="object 30"/>
            <p:cNvPicPr/>
            <p:nvPr/>
          </p:nvPicPr>
          <p:blipFill>
            <a:blip r:embed="rId7" cstate="print"/>
            <a:stretch>
              <a:fillRect/>
            </a:stretch>
          </p:blipFill>
          <p:spPr>
            <a:xfrm>
              <a:off x="548640" y="6003061"/>
              <a:ext cx="952487" cy="854938"/>
            </a:xfrm>
            <a:prstGeom prst="rect">
              <a:avLst/>
            </a:prstGeom>
          </p:spPr>
        </p:pic>
        <p:pic>
          <p:nvPicPr>
            <p:cNvPr id="31" name="object 31"/>
            <p:cNvPicPr/>
            <p:nvPr/>
          </p:nvPicPr>
          <p:blipFill>
            <a:blip r:embed="rId8" cstate="print"/>
            <a:stretch>
              <a:fillRect/>
            </a:stretch>
          </p:blipFill>
          <p:spPr>
            <a:xfrm>
              <a:off x="742950" y="6197345"/>
              <a:ext cx="365759" cy="391667"/>
            </a:xfrm>
            <a:prstGeom prst="rect">
              <a:avLst/>
            </a:prstGeom>
          </p:spPr>
        </p:pic>
      </p:grpSp>
      <p:sp>
        <p:nvSpPr>
          <p:cNvPr id="33" name="object 33"/>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22</a:t>
            </a:r>
            <a:r>
              <a:rPr spc="310" dirty="0"/>
              <a:t> </a:t>
            </a:r>
            <a:r>
              <a:rPr dirty="0"/>
              <a:t>08</a:t>
            </a:r>
            <a:r>
              <a:rPr spc="10" dirty="0"/>
              <a:t> </a:t>
            </a:r>
            <a:r>
              <a:rPr dirty="0"/>
              <a:t>AUG</a:t>
            </a:r>
            <a:r>
              <a:rPr spc="-5" dirty="0"/>
              <a:t> </a:t>
            </a:r>
            <a:r>
              <a:rPr spc="-25" dirty="0"/>
              <a:t>23</a:t>
            </a:r>
          </a:p>
        </p:txBody>
      </p:sp>
      <p:sp>
        <p:nvSpPr>
          <p:cNvPr id="34" name="object 34"/>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6</a:t>
            </a:fld>
            <a:endParaRPr spc="-25"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2065" rIns="0" bIns="0" rtlCol="0">
            <a:spAutoFit/>
          </a:bodyPr>
          <a:lstStyle/>
          <a:p>
            <a:pPr marL="13335">
              <a:lnSpc>
                <a:spcPct val="100000"/>
              </a:lnSpc>
              <a:spcBef>
                <a:spcPts val="95"/>
              </a:spcBef>
            </a:pPr>
            <a:r>
              <a:rPr dirty="0"/>
              <a:t>Module</a:t>
            </a:r>
            <a:r>
              <a:rPr spc="-55" dirty="0"/>
              <a:t> </a:t>
            </a:r>
            <a:r>
              <a:rPr dirty="0"/>
              <a:t>22:</a:t>
            </a:r>
            <a:r>
              <a:rPr spc="-65" dirty="0"/>
              <a:t> </a:t>
            </a:r>
            <a:r>
              <a:rPr spc="-10" dirty="0"/>
              <a:t>Cardiopulmonary</a:t>
            </a:r>
            <a:r>
              <a:rPr spc="-45" dirty="0"/>
              <a:t> </a:t>
            </a:r>
            <a:r>
              <a:rPr dirty="0"/>
              <a:t>Resuscitation</a:t>
            </a:r>
            <a:r>
              <a:rPr spc="-55" dirty="0"/>
              <a:t> </a:t>
            </a:r>
            <a:r>
              <a:rPr dirty="0"/>
              <a:t>in</a:t>
            </a:r>
            <a:r>
              <a:rPr spc="-65" dirty="0"/>
              <a:t> </a:t>
            </a:r>
            <a:r>
              <a:rPr spc="-25" dirty="0"/>
              <a:t>TFC</a:t>
            </a:r>
          </a:p>
        </p:txBody>
      </p:sp>
      <p:pic>
        <p:nvPicPr>
          <p:cNvPr id="3" name="object 3"/>
          <p:cNvPicPr/>
          <p:nvPr/>
        </p:nvPicPr>
        <p:blipFill>
          <a:blip r:embed="rId5" cstate="print"/>
          <a:stretch>
            <a:fillRect/>
          </a:stretch>
        </p:blipFill>
        <p:spPr>
          <a:xfrm>
            <a:off x="309372" y="255270"/>
            <a:ext cx="1172717" cy="656081"/>
          </a:xfrm>
          <a:prstGeom prst="rect">
            <a:avLst/>
          </a:prstGeom>
        </p:spPr>
      </p:pic>
      <p:sp>
        <p:nvSpPr>
          <p:cNvPr id="4" name="object 4"/>
          <p:cNvSpPr txBox="1"/>
          <p:nvPr/>
        </p:nvSpPr>
        <p:spPr>
          <a:xfrm>
            <a:off x="0" y="943589"/>
            <a:ext cx="12192000" cy="575157"/>
          </a:xfrm>
          <a:prstGeom prst="rect">
            <a:avLst/>
          </a:prstGeom>
        </p:spPr>
        <p:txBody>
          <a:bodyPr vert="horz" wrap="square" lIns="0" tIns="74295" rIns="0" bIns="0" rtlCol="0">
            <a:spAutoFit/>
          </a:bodyPr>
          <a:lstStyle/>
          <a:p>
            <a:pPr marL="430530" marR="5080" indent="-418465" algn="ctr">
              <a:lnSpc>
                <a:spcPts val="3890"/>
              </a:lnSpc>
              <a:spcBef>
                <a:spcPts val="585"/>
              </a:spcBef>
            </a:pPr>
            <a:r>
              <a:rPr sz="3600" b="1" dirty="0">
                <a:solidFill>
                  <a:srgbClr val="FFFFFF"/>
                </a:solidFill>
                <a:latin typeface="Arial"/>
                <a:cs typeface="Arial"/>
              </a:rPr>
              <a:t>NEEDLE </a:t>
            </a:r>
            <a:r>
              <a:rPr sz="3600" b="1" spc="-10" dirty="0">
                <a:solidFill>
                  <a:srgbClr val="FFFFFF"/>
                </a:solidFill>
                <a:latin typeface="Arial"/>
                <a:cs typeface="Arial"/>
              </a:rPr>
              <a:t>DECOMPRESSION </a:t>
            </a:r>
            <a:r>
              <a:rPr sz="3600" b="1" dirty="0">
                <a:solidFill>
                  <a:srgbClr val="FFFFFF"/>
                </a:solidFill>
                <a:latin typeface="Arial"/>
                <a:cs typeface="Arial"/>
              </a:rPr>
              <a:t>OF</a:t>
            </a:r>
            <a:r>
              <a:rPr sz="3600" b="1" spc="-30" dirty="0">
                <a:solidFill>
                  <a:srgbClr val="FFFFFF"/>
                </a:solidFill>
                <a:latin typeface="Arial"/>
                <a:cs typeface="Arial"/>
              </a:rPr>
              <a:t> </a:t>
            </a:r>
            <a:r>
              <a:rPr sz="3600" b="1" dirty="0">
                <a:solidFill>
                  <a:srgbClr val="FFFFFF"/>
                </a:solidFill>
                <a:latin typeface="Arial"/>
                <a:cs typeface="Arial"/>
              </a:rPr>
              <a:t>THE</a:t>
            </a:r>
            <a:r>
              <a:rPr sz="3600" b="1" spc="-25" dirty="0">
                <a:solidFill>
                  <a:srgbClr val="FFFFFF"/>
                </a:solidFill>
                <a:latin typeface="Arial"/>
                <a:cs typeface="Arial"/>
              </a:rPr>
              <a:t> </a:t>
            </a:r>
            <a:r>
              <a:rPr sz="3600" b="1" dirty="0">
                <a:solidFill>
                  <a:srgbClr val="FFFFFF"/>
                </a:solidFill>
                <a:latin typeface="Arial"/>
                <a:cs typeface="Arial"/>
              </a:rPr>
              <a:t>CHEST</a:t>
            </a:r>
            <a:r>
              <a:rPr sz="3600" b="1" spc="-25" dirty="0">
                <a:solidFill>
                  <a:srgbClr val="FFFFFF"/>
                </a:solidFill>
                <a:latin typeface="Arial"/>
                <a:cs typeface="Arial"/>
              </a:rPr>
              <a:t> </a:t>
            </a:r>
            <a:endParaRPr sz="3600" dirty="0">
              <a:latin typeface="Arial"/>
              <a:cs typeface="Arial"/>
            </a:endParaRPr>
          </a:p>
        </p:txBody>
      </p:sp>
      <p:grpSp>
        <p:nvGrpSpPr>
          <p:cNvPr id="5" name="object 5"/>
          <p:cNvGrpSpPr/>
          <p:nvPr/>
        </p:nvGrpSpPr>
        <p:grpSpPr>
          <a:xfrm>
            <a:off x="2935985" y="2250948"/>
            <a:ext cx="6320790" cy="3580129"/>
            <a:chOff x="2935985" y="2250948"/>
            <a:chExt cx="6320790" cy="3580129"/>
          </a:xfrm>
        </p:grpSpPr>
        <p:sp>
          <p:nvSpPr>
            <p:cNvPr id="6" name="object 6"/>
            <p:cNvSpPr/>
            <p:nvPr/>
          </p:nvSpPr>
          <p:spPr>
            <a:xfrm>
              <a:off x="2945510" y="2260473"/>
              <a:ext cx="6301740" cy="3561079"/>
            </a:xfrm>
            <a:custGeom>
              <a:avLst/>
              <a:gdLst/>
              <a:ahLst/>
              <a:cxnLst/>
              <a:rect l="l" t="t" r="r" b="b"/>
              <a:pathLst>
                <a:path w="6301740" h="3561079">
                  <a:moveTo>
                    <a:pt x="0" y="0"/>
                  </a:moveTo>
                  <a:lnTo>
                    <a:pt x="6301740" y="0"/>
                  </a:lnTo>
                  <a:lnTo>
                    <a:pt x="6301740" y="3560826"/>
                  </a:lnTo>
                  <a:lnTo>
                    <a:pt x="0" y="3560826"/>
                  </a:lnTo>
                  <a:lnTo>
                    <a:pt x="0" y="0"/>
                  </a:lnTo>
                  <a:close/>
                </a:path>
              </a:pathLst>
            </a:custGeom>
            <a:ln w="19050">
              <a:solidFill>
                <a:srgbClr val="898B8B"/>
              </a:solidFill>
            </a:ln>
          </p:spPr>
          <p:txBody>
            <a:bodyPr wrap="square" lIns="0" tIns="0" rIns="0" bIns="0" rtlCol="0"/>
            <a:lstStyle/>
            <a:p>
              <a:endParaRPr/>
            </a:p>
          </p:txBody>
        </p:sp>
        <p:sp>
          <p:nvSpPr>
            <p:cNvPr id="7" name="object 7"/>
            <p:cNvSpPr/>
            <p:nvPr/>
          </p:nvSpPr>
          <p:spPr>
            <a:xfrm>
              <a:off x="5500877" y="3445002"/>
              <a:ext cx="1190625" cy="1190625"/>
            </a:xfrm>
            <a:custGeom>
              <a:avLst/>
              <a:gdLst/>
              <a:ahLst/>
              <a:cxnLst/>
              <a:rect l="l" t="t" r="r" b="b"/>
              <a:pathLst>
                <a:path w="1190625" h="1190625">
                  <a:moveTo>
                    <a:pt x="595122" y="0"/>
                  </a:moveTo>
                  <a:lnTo>
                    <a:pt x="546312" y="1972"/>
                  </a:lnTo>
                  <a:lnTo>
                    <a:pt x="498590" y="7789"/>
                  </a:lnTo>
                  <a:lnTo>
                    <a:pt x="452107" y="17295"/>
                  </a:lnTo>
                  <a:lnTo>
                    <a:pt x="407017" y="30339"/>
                  </a:lnTo>
                  <a:lnTo>
                    <a:pt x="363474" y="46767"/>
                  </a:lnTo>
                  <a:lnTo>
                    <a:pt x="321629" y="66426"/>
                  </a:lnTo>
                  <a:lnTo>
                    <a:pt x="281637" y="89163"/>
                  </a:lnTo>
                  <a:lnTo>
                    <a:pt x="243651" y="114824"/>
                  </a:lnTo>
                  <a:lnTo>
                    <a:pt x="207823" y="143256"/>
                  </a:lnTo>
                  <a:lnTo>
                    <a:pt x="174307" y="174307"/>
                  </a:lnTo>
                  <a:lnTo>
                    <a:pt x="143256" y="207823"/>
                  </a:lnTo>
                  <a:lnTo>
                    <a:pt x="114824" y="243651"/>
                  </a:lnTo>
                  <a:lnTo>
                    <a:pt x="89163" y="281637"/>
                  </a:lnTo>
                  <a:lnTo>
                    <a:pt x="66426" y="321629"/>
                  </a:lnTo>
                  <a:lnTo>
                    <a:pt x="46767" y="363474"/>
                  </a:lnTo>
                  <a:lnTo>
                    <a:pt x="30339" y="407017"/>
                  </a:lnTo>
                  <a:lnTo>
                    <a:pt x="17295" y="452107"/>
                  </a:lnTo>
                  <a:lnTo>
                    <a:pt x="7789" y="498590"/>
                  </a:lnTo>
                  <a:lnTo>
                    <a:pt x="1972" y="546312"/>
                  </a:lnTo>
                  <a:lnTo>
                    <a:pt x="0" y="595122"/>
                  </a:lnTo>
                  <a:lnTo>
                    <a:pt x="1972" y="643931"/>
                  </a:lnTo>
                  <a:lnTo>
                    <a:pt x="7789" y="691653"/>
                  </a:lnTo>
                  <a:lnTo>
                    <a:pt x="17295" y="738136"/>
                  </a:lnTo>
                  <a:lnTo>
                    <a:pt x="30339" y="783226"/>
                  </a:lnTo>
                  <a:lnTo>
                    <a:pt x="46767" y="826770"/>
                  </a:lnTo>
                  <a:lnTo>
                    <a:pt x="66426" y="868614"/>
                  </a:lnTo>
                  <a:lnTo>
                    <a:pt x="89163" y="908606"/>
                  </a:lnTo>
                  <a:lnTo>
                    <a:pt x="114824" y="946592"/>
                  </a:lnTo>
                  <a:lnTo>
                    <a:pt x="143256" y="982420"/>
                  </a:lnTo>
                  <a:lnTo>
                    <a:pt x="174307" y="1015936"/>
                  </a:lnTo>
                  <a:lnTo>
                    <a:pt x="207823" y="1046987"/>
                  </a:lnTo>
                  <a:lnTo>
                    <a:pt x="243651" y="1075419"/>
                  </a:lnTo>
                  <a:lnTo>
                    <a:pt x="281637" y="1101080"/>
                  </a:lnTo>
                  <a:lnTo>
                    <a:pt x="321629" y="1123817"/>
                  </a:lnTo>
                  <a:lnTo>
                    <a:pt x="363473" y="1143476"/>
                  </a:lnTo>
                  <a:lnTo>
                    <a:pt x="407017" y="1159904"/>
                  </a:lnTo>
                  <a:lnTo>
                    <a:pt x="452107" y="1172948"/>
                  </a:lnTo>
                  <a:lnTo>
                    <a:pt x="498590" y="1182454"/>
                  </a:lnTo>
                  <a:lnTo>
                    <a:pt x="546312" y="1188271"/>
                  </a:lnTo>
                  <a:lnTo>
                    <a:pt x="595122" y="1190244"/>
                  </a:lnTo>
                  <a:lnTo>
                    <a:pt x="643931" y="1188271"/>
                  </a:lnTo>
                  <a:lnTo>
                    <a:pt x="691653" y="1182454"/>
                  </a:lnTo>
                  <a:lnTo>
                    <a:pt x="738136" y="1172948"/>
                  </a:lnTo>
                  <a:lnTo>
                    <a:pt x="783226" y="1159904"/>
                  </a:lnTo>
                  <a:lnTo>
                    <a:pt x="826769" y="1143476"/>
                  </a:lnTo>
                  <a:lnTo>
                    <a:pt x="868614" y="1123817"/>
                  </a:lnTo>
                  <a:lnTo>
                    <a:pt x="908606" y="1101080"/>
                  </a:lnTo>
                  <a:lnTo>
                    <a:pt x="946592" y="1075419"/>
                  </a:lnTo>
                  <a:lnTo>
                    <a:pt x="982420" y="1046987"/>
                  </a:lnTo>
                  <a:lnTo>
                    <a:pt x="1015936" y="1015936"/>
                  </a:lnTo>
                  <a:lnTo>
                    <a:pt x="1046987" y="982420"/>
                  </a:lnTo>
                  <a:lnTo>
                    <a:pt x="1075419" y="946592"/>
                  </a:lnTo>
                  <a:lnTo>
                    <a:pt x="1101080" y="908606"/>
                  </a:lnTo>
                  <a:lnTo>
                    <a:pt x="1123817" y="868614"/>
                  </a:lnTo>
                  <a:lnTo>
                    <a:pt x="1143476" y="826770"/>
                  </a:lnTo>
                  <a:lnTo>
                    <a:pt x="1159904" y="783226"/>
                  </a:lnTo>
                  <a:lnTo>
                    <a:pt x="1172948" y="738136"/>
                  </a:lnTo>
                  <a:lnTo>
                    <a:pt x="1182454" y="691653"/>
                  </a:lnTo>
                  <a:lnTo>
                    <a:pt x="1188271" y="643931"/>
                  </a:lnTo>
                  <a:lnTo>
                    <a:pt x="1190244" y="595122"/>
                  </a:lnTo>
                  <a:lnTo>
                    <a:pt x="1188271" y="546312"/>
                  </a:lnTo>
                  <a:lnTo>
                    <a:pt x="1182454" y="498590"/>
                  </a:lnTo>
                  <a:lnTo>
                    <a:pt x="1172948" y="452107"/>
                  </a:lnTo>
                  <a:lnTo>
                    <a:pt x="1159904" y="407017"/>
                  </a:lnTo>
                  <a:lnTo>
                    <a:pt x="1143476" y="363474"/>
                  </a:lnTo>
                  <a:lnTo>
                    <a:pt x="1123817" y="321629"/>
                  </a:lnTo>
                  <a:lnTo>
                    <a:pt x="1101080" y="281637"/>
                  </a:lnTo>
                  <a:lnTo>
                    <a:pt x="1075419" y="243651"/>
                  </a:lnTo>
                  <a:lnTo>
                    <a:pt x="1046987" y="207823"/>
                  </a:lnTo>
                  <a:lnTo>
                    <a:pt x="1015936" y="174307"/>
                  </a:lnTo>
                  <a:lnTo>
                    <a:pt x="982420" y="143256"/>
                  </a:lnTo>
                  <a:lnTo>
                    <a:pt x="946592" y="114824"/>
                  </a:lnTo>
                  <a:lnTo>
                    <a:pt x="908606" y="89163"/>
                  </a:lnTo>
                  <a:lnTo>
                    <a:pt x="868614" y="66426"/>
                  </a:lnTo>
                  <a:lnTo>
                    <a:pt x="826769" y="46767"/>
                  </a:lnTo>
                  <a:lnTo>
                    <a:pt x="783226" y="30339"/>
                  </a:lnTo>
                  <a:lnTo>
                    <a:pt x="738136" y="17295"/>
                  </a:lnTo>
                  <a:lnTo>
                    <a:pt x="691653" y="7789"/>
                  </a:lnTo>
                  <a:lnTo>
                    <a:pt x="643931" y="1972"/>
                  </a:lnTo>
                  <a:lnTo>
                    <a:pt x="595122" y="0"/>
                  </a:lnTo>
                  <a:close/>
                </a:path>
              </a:pathLst>
            </a:custGeom>
            <a:solidFill>
              <a:srgbClr val="606667"/>
            </a:solidFill>
          </p:spPr>
          <p:txBody>
            <a:bodyPr wrap="square" lIns="0" tIns="0" rIns="0" bIns="0" rtlCol="0"/>
            <a:lstStyle/>
            <a:p>
              <a:endParaRPr/>
            </a:p>
          </p:txBody>
        </p:sp>
        <p:sp>
          <p:nvSpPr>
            <p:cNvPr id="8" name="object 8"/>
            <p:cNvSpPr/>
            <p:nvPr/>
          </p:nvSpPr>
          <p:spPr>
            <a:xfrm>
              <a:off x="5897879" y="3736086"/>
              <a:ext cx="525145" cy="608965"/>
            </a:xfrm>
            <a:custGeom>
              <a:avLst/>
              <a:gdLst/>
              <a:ahLst/>
              <a:cxnLst/>
              <a:rect l="l" t="t" r="r" b="b"/>
              <a:pathLst>
                <a:path w="525145" h="608964">
                  <a:moveTo>
                    <a:pt x="0" y="0"/>
                  </a:moveTo>
                  <a:lnTo>
                    <a:pt x="0" y="608838"/>
                  </a:lnTo>
                  <a:lnTo>
                    <a:pt x="525018" y="304419"/>
                  </a:lnTo>
                  <a:lnTo>
                    <a:pt x="0" y="0"/>
                  </a:lnTo>
                  <a:close/>
                </a:path>
              </a:pathLst>
            </a:custGeom>
            <a:solidFill>
              <a:srgbClr val="FFFFFF"/>
            </a:solidFill>
          </p:spPr>
          <p:txBody>
            <a:bodyPr wrap="square" lIns="0" tIns="0" rIns="0" bIns="0" rtlCol="0"/>
            <a:lstStyle/>
            <a:p>
              <a:endParaRPr/>
            </a:p>
          </p:txBody>
        </p:sp>
      </p:grpSp>
      <p:sp>
        <p:nvSpPr>
          <p:cNvPr id="9" name="object 9"/>
          <p:cNvSpPr txBox="1"/>
          <p:nvPr/>
        </p:nvSpPr>
        <p:spPr>
          <a:xfrm>
            <a:off x="3908050" y="6040796"/>
            <a:ext cx="4716145" cy="299720"/>
          </a:xfrm>
          <a:prstGeom prst="rect">
            <a:avLst/>
          </a:prstGeom>
        </p:spPr>
        <p:txBody>
          <a:bodyPr vert="horz" wrap="square" lIns="0" tIns="12700" rIns="0" bIns="0" rtlCol="0">
            <a:spAutoFit/>
          </a:bodyPr>
          <a:lstStyle/>
          <a:p>
            <a:pPr marL="12700">
              <a:lnSpc>
                <a:spcPct val="100000"/>
              </a:lnSpc>
              <a:spcBef>
                <a:spcPts val="100"/>
              </a:spcBef>
            </a:pPr>
            <a:r>
              <a:rPr sz="1800" i="1" dirty="0">
                <a:solidFill>
                  <a:srgbClr val="898B8B"/>
                </a:solidFill>
                <a:latin typeface="Arial"/>
                <a:cs typeface="Arial"/>
              </a:rPr>
              <a:t>Video</a:t>
            </a:r>
            <a:r>
              <a:rPr sz="1800" i="1" spc="-25" dirty="0">
                <a:solidFill>
                  <a:srgbClr val="898B8B"/>
                </a:solidFill>
                <a:latin typeface="Arial"/>
                <a:cs typeface="Arial"/>
              </a:rPr>
              <a:t> </a:t>
            </a:r>
            <a:r>
              <a:rPr sz="1800" i="1" dirty="0">
                <a:solidFill>
                  <a:srgbClr val="898B8B"/>
                </a:solidFill>
                <a:latin typeface="Arial"/>
                <a:cs typeface="Arial"/>
              </a:rPr>
              <a:t>can</a:t>
            </a:r>
            <a:r>
              <a:rPr sz="1800" i="1" spc="-5" dirty="0">
                <a:solidFill>
                  <a:srgbClr val="898B8B"/>
                </a:solidFill>
                <a:latin typeface="Arial"/>
                <a:cs typeface="Arial"/>
              </a:rPr>
              <a:t> </a:t>
            </a:r>
            <a:r>
              <a:rPr sz="1800" i="1" dirty="0">
                <a:solidFill>
                  <a:srgbClr val="898B8B"/>
                </a:solidFill>
                <a:latin typeface="Arial"/>
                <a:cs typeface="Arial"/>
              </a:rPr>
              <a:t>be</a:t>
            </a:r>
            <a:r>
              <a:rPr sz="1800" i="1" spc="-15" dirty="0">
                <a:solidFill>
                  <a:srgbClr val="898B8B"/>
                </a:solidFill>
                <a:latin typeface="Arial"/>
                <a:cs typeface="Arial"/>
              </a:rPr>
              <a:t> </a:t>
            </a:r>
            <a:r>
              <a:rPr sz="1800" i="1" dirty="0">
                <a:solidFill>
                  <a:srgbClr val="898B8B"/>
                </a:solidFill>
                <a:latin typeface="Arial"/>
                <a:cs typeface="Arial"/>
              </a:rPr>
              <a:t>found</a:t>
            </a:r>
            <a:r>
              <a:rPr sz="1800" i="1" spc="-5" dirty="0">
                <a:solidFill>
                  <a:srgbClr val="898B8B"/>
                </a:solidFill>
                <a:latin typeface="Arial"/>
                <a:cs typeface="Arial"/>
              </a:rPr>
              <a:t> </a:t>
            </a:r>
            <a:r>
              <a:rPr sz="1800" i="1" dirty="0">
                <a:solidFill>
                  <a:srgbClr val="898B8B"/>
                </a:solidFill>
                <a:latin typeface="Arial"/>
                <a:cs typeface="Arial"/>
              </a:rPr>
              <a:t>on</a:t>
            </a:r>
            <a:r>
              <a:rPr sz="1800" i="1" spc="-10" dirty="0">
                <a:solidFill>
                  <a:srgbClr val="898B8B"/>
                </a:solidFill>
                <a:latin typeface="Arial"/>
                <a:cs typeface="Arial"/>
              </a:rPr>
              <a:t> deployedmedicine.com</a:t>
            </a:r>
            <a:endParaRPr sz="1800">
              <a:latin typeface="Arial"/>
              <a:cs typeface="Arial"/>
            </a:endParaRPr>
          </a:p>
        </p:txBody>
      </p:sp>
      <p:sp>
        <p:nvSpPr>
          <p:cNvPr id="11" name="object 11"/>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22</a:t>
            </a:r>
            <a:r>
              <a:rPr spc="310" dirty="0"/>
              <a:t> </a:t>
            </a:r>
            <a:r>
              <a:rPr dirty="0"/>
              <a:t>08</a:t>
            </a:r>
            <a:r>
              <a:rPr spc="10" dirty="0"/>
              <a:t> </a:t>
            </a:r>
            <a:r>
              <a:rPr dirty="0"/>
              <a:t>AUG</a:t>
            </a:r>
            <a:r>
              <a:rPr spc="-5" dirty="0"/>
              <a:t> </a:t>
            </a:r>
            <a:r>
              <a:rPr spc="-25" dirty="0"/>
              <a:t>23</a:t>
            </a:r>
          </a:p>
        </p:txBody>
      </p:sp>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7</a:t>
            </a:fld>
            <a:endParaRPr spc="-25" dirty="0"/>
          </a:p>
        </p:txBody>
      </p:sp>
      <p:pic>
        <p:nvPicPr>
          <p:cNvPr id="13" name="22. Bilateral Needle Decompression">
            <a:hlinkClick r:id="" action="ppaction://media"/>
            <a:extLst>
              <a:ext uri="{FF2B5EF4-FFF2-40B4-BE49-F238E27FC236}">
                <a16:creationId xmlns:a16="http://schemas.microsoft.com/office/drawing/2014/main" id="{3607950C-E58D-0427-1D15-67E3B4321EC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007050" y="1645122"/>
            <a:ext cx="8518144" cy="47914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89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037490" y="289778"/>
            <a:ext cx="6118225" cy="330200"/>
          </a:xfrm>
          <a:prstGeom prst="rect">
            <a:avLst/>
          </a:prstGeom>
        </p:spPr>
        <p:txBody>
          <a:bodyPr vert="horz" wrap="square" lIns="0" tIns="12065" rIns="0" bIns="0" rtlCol="0">
            <a:spAutoFit/>
          </a:bodyPr>
          <a:lstStyle/>
          <a:p>
            <a:pPr marL="12700">
              <a:lnSpc>
                <a:spcPct val="100000"/>
              </a:lnSpc>
              <a:spcBef>
                <a:spcPts val="95"/>
              </a:spcBef>
            </a:pPr>
            <a:r>
              <a:rPr sz="2000" b="1" dirty="0">
                <a:solidFill>
                  <a:srgbClr val="756F6F"/>
                </a:solidFill>
                <a:latin typeface="Arial"/>
                <a:cs typeface="Arial"/>
              </a:rPr>
              <a:t>Module</a:t>
            </a:r>
            <a:r>
              <a:rPr sz="2000" b="1" spc="-55" dirty="0">
                <a:solidFill>
                  <a:srgbClr val="756F6F"/>
                </a:solidFill>
                <a:latin typeface="Arial"/>
                <a:cs typeface="Arial"/>
              </a:rPr>
              <a:t> </a:t>
            </a:r>
            <a:r>
              <a:rPr sz="2000" b="1" dirty="0">
                <a:solidFill>
                  <a:srgbClr val="756F6F"/>
                </a:solidFill>
                <a:latin typeface="Arial"/>
                <a:cs typeface="Arial"/>
              </a:rPr>
              <a:t>22:</a:t>
            </a:r>
            <a:r>
              <a:rPr sz="2000" b="1" spc="-65" dirty="0">
                <a:solidFill>
                  <a:srgbClr val="756F6F"/>
                </a:solidFill>
                <a:latin typeface="Arial"/>
                <a:cs typeface="Arial"/>
              </a:rPr>
              <a:t> </a:t>
            </a:r>
            <a:r>
              <a:rPr sz="2000" b="1" spc="-10" dirty="0">
                <a:solidFill>
                  <a:srgbClr val="756F6F"/>
                </a:solidFill>
                <a:latin typeface="Arial"/>
                <a:cs typeface="Arial"/>
              </a:rPr>
              <a:t>Cardiopulmonary</a:t>
            </a:r>
            <a:r>
              <a:rPr sz="2000" b="1" spc="-45" dirty="0">
                <a:solidFill>
                  <a:srgbClr val="756F6F"/>
                </a:solidFill>
                <a:latin typeface="Arial"/>
                <a:cs typeface="Arial"/>
              </a:rPr>
              <a:t> </a:t>
            </a:r>
            <a:r>
              <a:rPr sz="2000" b="1" dirty="0">
                <a:solidFill>
                  <a:srgbClr val="756F6F"/>
                </a:solidFill>
                <a:latin typeface="Arial"/>
                <a:cs typeface="Arial"/>
              </a:rPr>
              <a:t>Resuscitation</a:t>
            </a:r>
            <a:r>
              <a:rPr sz="2000" b="1" spc="-55" dirty="0">
                <a:solidFill>
                  <a:srgbClr val="756F6F"/>
                </a:solidFill>
                <a:latin typeface="Arial"/>
                <a:cs typeface="Arial"/>
              </a:rPr>
              <a:t> </a:t>
            </a:r>
            <a:r>
              <a:rPr sz="2000" b="1" dirty="0">
                <a:solidFill>
                  <a:srgbClr val="756F6F"/>
                </a:solidFill>
                <a:latin typeface="Arial"/>
                <a:cs typeface="Arial"/>
              </a:rPr>
              <a:t>in</a:t>
            </a:r>
            <a:r>
              <a:rPr sz="2000" b="1" spc="-65" dirty="0">
                <a:solidFill>
                  <a:srgbClr val="756F6F"/>
                </a:solidFill>
                <a:latin typeface="Arial"/>
                <a:cs typeface="Arial"/>
              </a:rPr>
              <a:t> </a:t>
            </a:r>
            <a:r>
              <a:rPr sz="2000" b="1" spc="-25" dirty="0">
                <a:solidFill>
                  <a:srgbClr val="756F6F"/>
                </a:solidFill>
                <a:latin typeface="Arial"/>
                <a:cs typeface="Arial"/>
              </a:rPr>
              <a:t>TFC</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4395176" y="943589"/>
            <a:ext cx="3481704" cy="1068070"/>
          </a:xfrm>
          <a:prstGeom prst="rect">
            <a:avLst/>
          </a:prstGeom>
        </p:spPr>
        <p:txBody>
          <a:bodyPr vert="horz" wrap="square" lIns="0" tIns="74295" rIns="0" bIns="0" rtlCol="0">
            <a:spAutoFit/>
          </a:bodyPr>
          <a:lstStyle/>
          <a:p>
            <a:pPr marL="12700" marR="5080" indent="444500">
              <a:lnSpc>
                <a:spcPts val="3890"/>
              </a:lnSpc>
              <a:spcBef>
                <a:spcPts val="585"/>
              </a:spcBef>
            </a:pPr>
            <a:r>
              <a:rPr sz="3600" b="1" dirty="0">
                <a:solidFill>
                  <a:srgbClr val="FFFFFF"/>
                </a:solidFill>
                <a:latin typeface="Arial"/>
                <a:cs typeface="Arial"/>
              </a:rPr>
              <a:t>CPR</a:t>
            </a:r>
            <a:r>
              <a:rPr sz="3600" b="1" spc="-10" dirty="0">
                <a:solidFill>
                  <a:srgbClr val="FFFFFF"/>
                </a:solidFill>
                <a:latin typeface="Arial"/>
                <a:cs typeface="Arial"/>
              </a:rPr>
              <a:t> </a:t>
            </a:r>
            <a:r>
              <a:rPr sz="3600" b="1" dirty="0">
                <a:solidFill>
                  <a:srgbClr val="FFFFFF"/>
                </a:solidFill>
                <a:latin typeface="Arial"/>
                <a:cs typeface="Arial"/>
              </a:rPr>
              <a:t>IN</a:t>
            </a:r>
            <a:r>
              <a:rPr sz="3600" b="1" spc="-5" dirty="0">
                <a:solidFill>
                  <a:srgbClr val="FFFFFF"/>
                </a:solidFill>
                <a:latin typeface="Arial"/>
                <a:cs typeface="Arial"/>
              </a:rPr>
              <a:t> </a:t>
            </a:r>
            <a:r>
              <a:rPr sz="3600" b="1" spc="-25" dirty="0">
                <a:solidFill>
                  <a:srgbClr val="FFFFFF"/>
                </a:solidFill>
                <a:latin typeface="Arial"/>
                <a:cs typeface="Arial"/>
              </a:rPr>
              <a:t>TFC </a:t>
            </a:r>
            <a:r>
              <a:rPr sz="3600" b="1" dirty="0">
                <a:solidFill>
                  <a:srgbClr val="FFFFFF"/>
                </a:solidFill>
                <a:latin typeface="Arial"/>
                <a:cs typeface="Arial"/>
              </a:rPr>
              <a:t>SKILL</a:t>
            </a:r>
            <a:r>
              <a:rPr sz="3600" b="1" spc="-80" dirty="0">
                <a:solidFill>
                  <a:srgbClr val="FFFFFF"/>
                </a:solidFill>
                <a:latin typeface="Arial"/>
                <a:cs typeface="Arial"/>
              </a:rPr>
              <a:t> </a:t>
            </a:r>
            <a:r>
              <a:rPr sz="3600" b="1" spc="-10" dirty="0">
                <a:solidFill>
                  <a:srgbClr val="FFFFFF"/>
                </a:solidFill>
                <a:latin typeface="Arial"/>
                <a:cs typeface="Arial"/>
              </a:rPr>
              <a:t>STATION</a:t>
            </a:r>
            <a:endParaRPr sz="3600">
              <a:latin typeface="Arial"/>
              <a:cs typeface="Arial"/>
            </a:endParaRPr>
          </a:p>
        </p:txBody>
      </p:sp>
      <p:sp>
        <p:nvSpPr>
          <p:cNvPr id="5" name="object 5"/>
          <p:cNvSpPr txBox="1"/>
          <p:nvPr/>
        </p:nvSpPr>
        <p:spPr>
          <a:xfrm>
            <a:off x="3352816" y="2610216"/>
            <a:ext cx="5468620" cy="879475"/>
          </a:xfrm>
          <a:prstGeom prst="rect">
            <a:avLst/>
          </a:prstGeom>
        </p:spPr>
        <p:txBody>
          <a:bodyPr vert="horz" wrap="square" lIns="0" tIns="12700" rIns="0" bIns="0" rtlCol="0">
            <a:spAutoFit/>
          </a:bodyPr>
          <a:lstStyle/>
          <a:p>
            <a:pPr marL="12700" marR="5080">
              <a:lnSpc>
                <a:spcPct val="100000"/>
              </a:lnSpc>
              <a:spcBef>
                <a:spcPts val="100"/>
              </a:spcBef>
            </a:pPr>
            <a:r>
              <a:rPr sz="2800" b="1" dirty="0">
                <a:solidFill>
                  <a:srgbClr val="FFFFFF"/>
                </a:solidFill>
                <a:latin typeface="Arial"/>
                <a:cs typeface="Arial"/>
              </a:rPr>
              <a:t>Bilateral</a:t>
            </a:r>
            <a:r>
              <a:rPr sz="2800" b="1" spc="-110" dirty="0">
                <a:solidFill>
                  <a:srgbClr val="FFFFFF"/>
                </a:solidFill>
                <a:latin typeface="Arial"/>
                <a:cs typeface="Arial"/>
              </a:rPr>
              <a:t> </a:t>
            </a:r>
            <a:r>
              <a:rPr sz="2800" b="1" dirty="0">
                <a:solidFill>
                  <a:srgbClr val="FFFFFF"/>
                </a:solidFill>
                <a:latin typeface="Arial"/>
                <a:cs typeface="Arial"/>
              </a:rPr>
              <a:t>Needle</a:t>
            </a:r>
            <a:r>
              <a:rPr sz="2800" b="1" spc="-95" dirty="0">
                <a:solidFill>
                  <a:srgbClr val="FFFFFF"/>
                </a:solidFill>
                <a:latin typeface="Arial"/>
                <a:cs typeface="Arial"/>
              </a:rPr>
              <a:t> </a:t>
            </a:r>
            <a:r>
              <a:rPr sz="2800" b="1" spc="-10" dirty="0">
                <a:solidFill>
                  <a:srgbClr val="FFFFFF"/>
                </a:solidFill>
                <a:latin typeface="Arial"/>
                <a:cs typeface="Arial"/>
              </a:rPr>
              <a:t>Decompression </a:t>
            </a:r>
            <a:r>
              <a:rPr sz="2800" b="1" dirty="0">
                <a:solidFill>
                  <a:srgbClr val="FFFFFF"/>
                </a:solidFill>
                <a:latin typeface="Arial"/>
                <a:cs typeface="Arial"/>
              </a:rPr>
              <a:t>of</a:t>
            </a:r>
            <a:r>
              <a:rPr sz="2800" b="1" spc="-40" dirty="0">
                <a:solidFill>
                  <a:srgbClr val="FFFFFF"/>
                </a:solidFill>
                <a:latin typeface="Arial"/>
                <a:cs typeface="Arial"/>
              </a:rPr>
              <a:t> </a:t>
            </a:r>
            <a:r>
              <a:rPr sz="2800" b="1" dirty="0">
                <a:solidFill>
                  <a:srgbClr val="FFFFFF"/>
                </a:solidFill>
                <a:latin typeface="Arial"/>
                <a:cs typeface="Arial"/>
              </a:rPr>
              <a:t>the</a:t>
            </a:r>
            <a:r>
              <a:rPr sz="2800" b="1" spc="-40" dirty="0">
                <a:solidFill>
                  <a:srgbClr val="FFFFFF"/>
                </a:solidFill>
                <a:latin typeface="Arial"/>
                <a:cs typeface="Arial"/>
              </a:rPr>
              <a:t> </a:t>
            </a:r>
            <a:r>
              <a:rPr sz="2800" b="1" spc="-10" dirty="0">
                <a:solidFill>
                  <a:srgbClr val="FFFFFF"/>
                </a:solidFill>
                <a:latin typeface="Arial"/>
                <a:cs typeface="Arial"/>
              </a:rPr>
              <a:t>Chest</a:t>
            </a:r>
            <a:endParaRPr sz="2800">
              <a:latin typeface="Arial"/>
              <a:cs typeface="Arial"/>
            </a:endParaRPr>
          </a:p>
        </p:txBody>
      </p:sp>
      <p:pic>
        <p:nvPicPr>
          <p:cNvPr id="6" name="object 6"/>
          <p:cNvPicPr/>
          <p:nvPr/>
        </p:nvPicPr>
        <p:blipFill>
          <a:blip r:embed="rId4" cstate="print"/>
          <a:stretch>
            <a:fillRect/>
          </a:stretch>
        </p:blipFill>
        <p:spPr>
          <a:xfrm>
            <a:off x="2472689" y="2666238"/>
            <a:ext cx="731519" cy="731519"/>
          </a:xfrm>
          <a:prstGeom prst="rect">
            <a:avLst/>
          </a:prstGeom>
        </p:spPr>
      </p:pic>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22</a:t>
            </a:r>
            <a:r>
              <a:rPr spc="310" dirty="0"/>
              <a:t> </a:t>
            </a:r>
            <a:r>
              <a:rPr dirty="0"/>
              <a:t>08</a:t>
            </a:r>
            <a:r>
              <a:rPr spc="10" dirty="0"/>
              <a:t> </a:t>
            </a:r>
            <a:r>
              <a:rPr dirty="0"/>
              <a:t>AUG</a:t>
            </a:r>
            <a:r>
              <a:rPr spc="-5" dirty="0"/>
              <a:t> </a:t>
            </a:r>
            <a:r>
              <a:rPr spc="-25" dirty="0"/>
              <a:t>23</a:t>
            </a: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8</a:t>
            </a:fld>
            <a:endParaRPr spc="-25"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065" rIns="0" bIns="0" rtlCol="0">
            <a:spAutoFit/>
          </a:bodyPr>
          <a:lstStyle/>
          <a:p>
            <a:pPr marL="13335">
              <a:lnSpc>
                <a:spcPct val="100000"/>
              </a:lnSpc>
              <a:spcBef>
                <a:spcPts val="95"/>
              </a:spcBef>
            </a:pPr>
            <a:r>
              <a:rPr dirty="0"/>
              <a:t>Module</a:t>
            </a:r>
            <a:r>
              <a:rPr spc="-55" dirty="0"/>
              <a:t> </a:t>
            </a:r>
            <a:r>
              <a:rPr dirty="0"/>
              <a:t>22:</a:t>
            </a:r>
            <a:r>
              <a:rPr spc="-65" dirty="0"/>
              <a:t> </a:t>
            </a:r>
            <a:r>
              <a:rPr spc="-10" dirty="0"/>
              <a:t>Cardiopulmonary</a:t>
            </a:r>
            <a:r>
              <a:rPr spc="-45" dirty="0"/>
              <a:t> </a:t>
            </a:r>
            <a:r>
              <a:rPr dirty="0"/>
              <a:t>Resuscitation</a:t>
            </a:r>
            <a:r>
              <a:rPr spc="-55" dirty="0"/>
              <a:t> </a:t>
            </a:r>
            <a:r>
              <a:rPr dirty="0"/>
              <a:t>in</a:t>
            </a:r>
            <a:r>
              <a:rPr spc="-65" dirty="0"/>
              <a:t> </a:t>
            </a:r>
            <a:r>
              <a:rPr spc="-25" dirty="0"/>
              <a:t>TFC</a:t>
            </a:r>
          </a:p>
        </p:txBody>
      </p:sp>
      <p:pic>
        <p:nvPicPr>
          <p:cNvPr id="3" name="object 3"/>
          <p:cNvPicPr/>
          <p:nvPr/>
        </p:nvPicPr>
        <p:blipFill>
          <a:blip r:embed="rId3" cstate="print"/>
          <a:stretch>
            <a:fillRect/>
          </a:stretch>
        </p:blipFill>
        <p:spPr>
          <a:xfrm>
            <a:off x="309372" y="255270"/>
            <a:ext cx="1172717" cy="656081"/>
          </a:xfrm>
          <a:prstGeom prst="rect">
            <a:avLst/>
          </a:prstGeom>
        </p:spPr>
      </p:pic>
      <p:pic>
        <p:nvPicPr>
          <p:cNvPr id="4" name="object 4"/>
          <p:cNvPicPr/>
          <p:nvPr/>
        </p:nvPicPr>
        <p:blipFill>
          <a:blip r:embed="rId4" cstate="print"/>
          <a:stretch>
            <a:fillRect/>
          </a:stretch>
        </p:blipFill>
        <p:spPr>
          <a:xfrm>
            <a:off x="752856" y="2259329"/>
            <a:ext cx="10692383" cy="2715767"/>
          </a:xfrm>
          <a:prstGeom prst="rect">
            <a:avLst/>
          </a:prstGeom>
        </p:spPr>
      </p:pic>
      <p:graphicFrame>
        <p:nvGraphicFramePr>
          <p:cNvPr id="5" name="object 5"/>
          <p:cNvGraphicFramePr>
            <a:graphicFrameLocks noGrp="1"/>
          </p:cNvGraphicFramePr>
          <p:nvPr/>
        </p:nvGraphicFramePr>
        <p:xfrm>
          <a:off x="921553" y="2349670"/>
          <a:ext cx="10336530" cy="2515868"/>
        </p:xfrm>
        <a:graphic>
          <a:graphicData uri="http://schemas.openxmlformats.org/drawingml/2006/table">
            <a:tbl>
              <a:tblPr firstRow="1" bandRow="1">
                <a:tableStyleId>{2D5ABB26-0587-4C30-8999-92F81FD0307C}</a:tableStyleId>
              </a:tblPr>
              <a:tblGrid>
                <a:gridCol w="3155315">
                  <a:extLst>
                    <a:ext uri="{9D8B030D-6E8A-4147-A177-3AD203B41FA5}">
                      <a16:colId xmlns:a16="http://schemas.microsoft.com/office/drawing/2014/main" val="20000"/>
                    </a:ext>
                  </a:extLst>
                </a:gridCol>
                <a:gridCol w="5621020">
                  <a:extLst>
                    <a:ext uri="{9D8B030D-6E8A-4147-A177-3AD203B41FA5}">
                      <a16:colId xmlns:a16="http://schemas.microsoft.com/office/drawing/2014/main" val="20001"/>
                    </a:ext>
                  </a:extLst>
                </a:gridCol>
                <a:gridCol w="1560195">
                  <a:extLst>
                    <a:ext uri="{9D8B030D-6E8A-4147-A177-3AD203B41FA5}">
                      <a16:colId xmlns:a16="http://schemas.microsoft.com/office/drawing/2014/main" val="20002"/>
                    </a:ext>
                  </a:extLst>
                </a:gridCol>
              </a:tblGrid>
              <a:tr h="640080">
                <a:tc>
                  <a:txBody>
                    <a:bodyPr/>
                    <a:lstStyle/>
                    <a:p>
                      <a:pPr marL="636905">
                        <a:lnSpc>
                          <a:spcPct val="100000"/>
                        </a:lnSpc>
                        <a:spcBef>
                          <a:spcPts val="1335"/>
                        </a:spcBef>
                      </a:pPr>
                      <a:r>
                        <a:rPr sz="1800" b="1" dirty="0">
                          <a:latin typeface="Arial"/>
                          <a:cs typeface="Arial"/>
                        </a:rPr>
                        <a:t>Subject</a:t>
                      </a:r>
                      <a:r>
                        <a:rPr sz="1800" b="1" spc="-45" dirty="0">
                          <a:latin typeface="Arial"/>
                          <a:cs typeface="Arial"/>
                        </a:rPr>
                        <a:t> </a:t>
                      </a:r>
                      <a:r>
                        <a:rPr sz="1800" b="1" spc="-10" dirty="0">
                          <a:latin typeface="Arial"/>
                          <a:cs typeface="Arial"/>
                        </a:rPr>
                        <a:t>Category</a:t>
                      </a:r>
                      <a:endParaRPr sz="1800">
                        <a:latin typeface="Arial"/>
                        <a:cs typeface="Arial"/>
                      </a:endParaRPr>
                    </a:p>
                  </a:txBody>
                  <a:tcPr marL="0" marR="0" marT="1695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9D9D9"/>
                    </a:solidFill>
                  </a:tcPr>
                </a:tc>
                <a:tc>
                  <a:txBody>
                    <a:bodyPr/>
                    <a:lstStyle/>
                    <a:p>
                      <a:pPr algn="ctr">
                        <a:lnSpc>
                          <a:spcPct val="100000"/>
                        </a:lnSpc>
                        <a:spcBef>
                          <a:spcPts val="1335"/>
                        </a:spcBef>
                      </a:pPr>
                      <a:r>
                        <a:rPr sz="1800" b="1" dirty="0">
                          <a:latin typeface="Arial"/>
                          <a:cs typeface="Arial"/>
                        </a:rPr>
                        <a:t>Study</a:t>
                      </a:r>
                      <a:r>
                        <a:rPr sz="1800" b="1" spc="-25" dirty="0">
                          <a:latin typeface="Arial"/>
                          <a:cs typeface="Arial"/>
                        </a:rPr>
                        <a:t> </a:t>
                      </a:r>
                      <a:r>
                        <a:rPr sz="1800" b="1" spc="-20" dirty="0">
                          <a:latin typeface="Arial"/>
                          <a:cs typeface="Arial"/>
                        </a:rPr>
                        <a:t>Types</a:t>
                      </a:r>
                      <a:endParaRPr sz="1800">
                        <a:latin typeface="Arial"/>
                        <a:cs typeface="Arial"/>
                      </a:endParaRPr>
                    </a:p>
                  </a:txBody>
                  <a:tcPr marL="0" marR="0" marT="16954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9D9D9"/>
                    </a:solidFill>
                  </a:tcPr>
                </a:tc>
                <a:tc>
                  <a:txBody>
                    <a:bodyPr/>
                    <a:lstStyle/>
                    <a:p>
                      <a:pPr marL="277495" marR="271145" indent="69850">
                        <a:lnSpc>
                          <a:spcPts val="2110"/>
                        </a:lnSpc>
                        <a:spcBef>
                          <a:spcPts val="425"/>
                        </a:spcBef>
                      </a:pPr>
                      <a:r>
                        <a:rPr sz="1800" b="1" dirty="0">
                          <a:latin typeface="Arial"/>
                          <a:cs typeface="Arial"/>
                        </a:rPr>
                        <a:t>Level</a:t>
                      </a:r>
                      <a:r>
                        <a:rPr sz="1800" b="1" spc="-10" dirty="0">
                          <a:latin typeface="Arial"/>
                          <a:cs typeface="Arial"/>
                        </a:rPr>
                        <a:t> </a:t>
                      </a:r>
                      <a:r>
                        <a:rPr sz="1800" b="1" spc="-25" dirty="0">
                          <a:latin typeface="Arial"/>
                          <a:cs typeface="Arial"/>
                        </a:rPr>
                        <a:t>of </a:t>
                      </a:r>
                      <a:r>
                        <a:rPr sz="1800" b="1" spc="-10" dirty="0">
                          <a:latin typeface="Arial"/>
                          <a:cs typeface="Arial"/>
                        </a:rPr>
                        <a:t>Evidence</a:t>
                      </a:r>
                      <a:endParaRPr sz="1800">
                        <a:latin typeface="Arial"/>
                        <a:cs typeface="Arial"/>
                      </a:endParaRPr>
                    </a:p>
                  </a:txBody>
                  <a:tcPr marL="0" marR="0" marT="539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9D9D9"/>
                    </a:solidFill>
                  </a:tcPr>
                </a:tc>
                <a:extLst>
                  <a:ext uri="{0D108BD9-81ED-4DB2-BD59-A6C34878D82A}">
                    <a16:rowId xmlns:a16="http://schemas.microsoft.com/office/drawing/2014/main" val="10000"/>
                  </a:ext>
                </a:extLst>
              </a:tr>
              <a:tr h="937894">
                <a:tc>
                  <a:txBody>
                    <a:bodyPr/>
                    <a:lstStyle/>
                    <a:p>
                      <a:pPr>
                        <a:lnSpc>
                          <a:spcPct val="100000"/>
                        </a:lnSpc>
                        <a:spcBef>
                          <a:spcPts val="805"/>
                        </a:spcBef>
                      </a:pPr>
                      <a:endParaRPr sz="1600">
                        <a:latin typeface="Times New Roman"/>
                        <a:cs typeface="Times New Roman"/>
                      </a:endParaRPr>
                    </a:p>
                    <a:p>
                      <a:pPr marL="287655">
                        <a:lnSpc>
                          <a:spcPct val="100000"/>
                        </a:lnSpc>
                      </a:pPr>
                      <a:r>
                        <a:rPr sz="1600" b="1" dirty="0">
                          <a:latin typeface="Arial"/>
                          <a:cs typeface="Arial"/>
                        </a:rPr>
                        <a:t>CPR</a:t>
                      </a:r>
                      <a:r>
                        <a:rPr sz="1600" b="1" spc="-20" dirty="0">
                          <a:latin typeface="Arial"/>
                          <a:cs typeface="Arial"/>
                        </a:rPr>
                        <a:t> </a:t>
                      </a:r>
                      <a:r>
                        <a:rPr sz="1600" b="1" dirty="0">
                          <a:latin typeface="Arial"/>
                          <a:cs typeface="Arial"/>
                        </a:rPr>
                        <a:t>in</a:t>
                      </a:r>
                      <a:r>
                        <a:rPr sz="1600" b="1" spc="-15" dirty="0">
                          <a:latin typeface="Arial"/>
                          <a:cs typeface="Arial"/>
                        </a:rPr>
                        <a:t> </a:t>
                      </a:r>
                      <a:r>
                        <a:rPr sz="1600" b="1" spc="-25" dirty="0">
                          <a:latin typeface="Arial"/>
                          <a:cs typeface="Arial"/>
                        </a:rPr>
                        <a:t>TFC</a:t>
                      </a:r>
                      <a:endParaRPr sz="1600">
                        <a:latin typeface="Arial"/>
                        <a:cs typeface="Arial"/>
                      </a:endParaRPr>
                    </a:p>
                  </a:txBody>
                  <a:tcPr marL="0" marR="0" marT="1022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0C1E7"/>
                    </a:solidFill>
                  </a:tcPr>
                </a:tc>
                <a:tc>
                  <a:txBody>
                    <a:bodyPr/>
                    <a:lstStyle/>
                    <a:p>
                      <a:pPr marL="287655" marR="415290">
                        <a:lnSpc>
                          <a:spcPts val="1880"/>
                        </a:lnSpc>
                        <a:spcBef>
                          <a:spcPts val="1820"/>
                        </a:spcBef>
                      </a:pPr>
                      <a:r>
                        <a:rPr sz="1600" spc="-20" dirty="0">
                          <a:latin typeface="Arial MT"/>
                          <a:cs typeface="Arial MT"/>
                        </a:rPr>
                        <a:t>Meta-</a:t>
                      </a:r>
                      <a:r>
                        <a:rPr sz="1600" dirty="0">
                          <a:latin typeface="Arial MT"/>
                          <a:cs typeface="Arial MT"/>
                        </a:rPr>
                        <a:t>analysis</a:t>
                      </a:r>
                      <a:r>
                        <a:rPr sz="1600" spc="-25" dirty="0">
                          <a:latin typeface="Arial MT"/>
                          <a:cs typeface="Arial MT"/>
                        </a:rPr>
                        <a:t> </a:t>
                      </a:r>
                      <a:r>
                        <a:rPr sz="1600" dirty="0">
                          <a:latin typeface="Arial MT"/>
                          <a:cs typeface="Arial MT"/>
                        </a:rPr>
                        <a:t>of</a:t>
                      </a:r>
                      <a:r>
                        <a:rPr sz="1600" spc="-10" dirty="0">
                          <a:latin typeface="Arial MT"/>
                          <a:cs typeface="Arial MT"/>
                        </a:rPr>
                        <a:t> </a:t>
                      </a:r>
                      <a:r>
                        <a:rPr sz="1600" dirty="0">
                          <a:latin typeface="Arial MT"/>
                          <a:cs typeface="Arial MT"/>
                        </a:rPr>
                        <a:t>observational</a:t>
                      </a:r>
                      <a:r>
                        <a:rPr sz="1600" spc="-35" dirty="0">
                          <a:latin typeface="Arial MT"/>
                          <a:cs typeface="Arial MT"/>
                        </a:rPr>
                        <a:t> </a:t>
                      </a:r>
                      <a:r>
                        <a:rPr sz="1600" dirty="0">
                          <a:latin typeface="Arial MT"/>
                          <a:cs typeface="Arial MT"/>
                        </a:rPr>
                        <a:t>studies,</a:t>
                      </a:r>
                      <a:r>
                        <a:rPr sz="1600" spc="-20" dirty="0">
                          <a:latin typeface="Arial MT"/>
                          <a:cs typeface="Arial MT"/>
                        </a:rPr>
                        <a:t> </a:t>
                      </a:r>
                      <a:r>
                        <a:rPr sz="1600" dirty="0">
                          <a:latin typeface="Arial MT"/>
                          <a:cs typeface="Arial MT"/>
                        </a:rPr>
                        <a:t>lab</a:t>
                      </a:r>
                      <a:r>
                        <a:rPr sz="1600" spc="-30" dirty="0">
                          <a:latin typeface="Arial MT"/>
                          <a:cs typeface="Arial MT"/>
                        </a:rPr>
                        <a:t> </a:t>
                      </a:r>
                      <a:r>
                        <a:rPr sz="1600" spc="-10" dirty="0">
                          <a:latin typeface="Arial MT"/>
                          <a:cs typeface="Arial MT"/>
                        </a:rPr>
                        <a:t>evaluations </a:t>
                      </a:r>
                      <a:r>
                        <a:rPr sz="1600" dirty="0">
                          <a:latin typeface="Arial MT"/>
                          <a:cs typeface="Arial MT"/>
                        </a:rPr>
                        <a:t>and</a:t>
                      </a:r>
                      <a:r>
                        <a:rPr sz="1600" spc="-10" dirty="0">
                          <a:latin typeface="Arial MT"/>
                          <a:cs typeface="Arial MT"/>
                        </a:rPr>
                        <a:t> </a:t>
                      </a:r>
                      <a:r>
                        <a:rPr sz="1600" dirty="0">
                          <a:latin typeface="Arial MT"/>
                          <a:cs typeface="Arial MT"/>
                        </a:rPr>
                        <a:t>case</a:t>
                      </a:r>
                      <a:r>
                        <a:rPr sz="1600" spc="-15" dirty="0">
                          <a:latin typeface="Arial MT"/>
                          <a:cs typeface="Arial MT"/>
                        </a:rPr>
                        <a:t> </a:t>
                      </a:r>
                      <a:r>
                        <a:rPr sz="1600" spc="-10" dirty="0">
                          <a:latin typeface="Arial MT"/>
                          <a:cs typeface="Arial MT"/>
                        </a:rPr>
                        <a:t>studies</a:t>
                      </a:r>
                      <a:endParaRPr sz="1600">
                        <a:latin typeface="Arial MT"/>
                        <a:cs typeface="Arial MT"/>
                      </a:endParaRPr>
                    </a:p>
                  </a:txBody>
                  <a:tcPr marL="0" marR="0" marT="2311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0C1E7"/>
                    </a:solidFill>
                  </a:tcPr>
                </a:tc>
                <a:tc>
                  <a:txBody>
                    <a:bodyPr/>
                    <a:lstStyle/>
                    <a:p>
                      <a:pPr>
                        <a:lnSpc>
                          <a:spcPct val="100000"/>
                        </a:lnSpc>
                        <a:spcBef>
                          <a:spcPts val="844"/>
                        </a:spcBef>
                      </a:pPr>
                      <a:endParaRPr sz="1600">
                        <a:latin typeface="Times New Roman"/>
                        <a:cs typeface="Times New Roman"/>
                      </a:endParaRPr>
                    </a:p>
                    <a:p>
                      <a:pPr algn="ctr">
                        <a:lnSpc>
                          <a:spcPct val="100000"/>
                        </a:lnSpc>
                      </a:pPr>
                      <a:r>
                        <a:rPr sz="1600" b="1" spc="-10" dirty="0">
                          <a:latin typeface="Arial"/>
                          <a:cs typeface="Arial"/>
                        </a:rPr>
                        <a:t>C-</a:t>
                      </a:r>
                      <a:r>
                        <a:rPr sz="1600" b="1" spc="-25" dirty="0">
                          <a:latin typeface="Arial"/>
                          <a:cs typeface="Arial"/>
                        </a:rPr>
                        <a:t>LD</a:t>
                      </a:r>
                      <a:endParaRPr sz="1600">
                        <a:latin typeface="Arial"/>
                        <a:cs typeface="Arial"/>
                      </a:endParaRPr>
                    </a:p>
                  </a:txBody>
                  <a:tcPr marL="0" marR="0" marT="1073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0C1E7"/>
                    </a:solidFill>
                  </a:tcPr>
                </a:tc>
                <a:extLst>
                  <a:ext uri="{0D108BD9-81ED-4DB2-BD59-A6C34878D82A}">
                    <a16:rowId xmlns:a16="http://schemas.microsoft.com/office/drawing/2014/main" val="10001"/>
                  </a:ext>
                </a:extLst>
              </a:tr>
              <a:tr h="937894">
                <a:tc>
                  <a:txBody>
                    <a:bodyPr/>
                    <a:lstStyle/>
                    <a:p>
                      <a:pPr>
                        <a:lnSpc>
                          <a:spcPct val="100000"/>
                        </a:lnSpc>
                        <a:spcBef>
                          <a:spcPts val="800"/>
                        </a:spcBef>
                      </a:pPr>
                      <a:endParaRPr sz="1600">
                        <a:latin typeface="Times New Roman"/>
                        <a:cs typeface="Times New Roman"/>
                      </a:endParaRPr>
                    </a:p>
                    <a:p>
                      <a:pPr marL="287655">
                        <a:lnSpc>
                          <a:spcPct val="100000"/>
                        </a:lnSpc>
                        <a:spcBef>
                          <a:spcPts val="5"/>
                        </a:spcBef>
                      </a:pPr>
                      <a:r>
                        <a:rPr sz="1600" b="1" dirty="0">
                          <a:latin typeface="Arial"/>
                          <a:cs typeface="Arial"/>
                        </a:rPr>
                        <a:t>Bilateral</a:t>
                      </a:r>
                      <a:r>
                        <a:rPr sz="1600" b="1" spc="-20" dirty="0">
                          <a:latin typeface="Arial"/>
                          <a:cs typeface="Arial"/>
                        </a:rPr>
                        <a:t> </a:t>
                      </a:r>
                      <a:r>
                        <a:rPr sz="1600" b="1" dirty="0">
                          <a:latin typeface="Arial"/>
                          <a:cs typeface="Arial"/>
                        </a:rPr>
                        <a:t>NDC</a:t>
                      </a:r>
                      <a:r>
                        <a:rPr sz="1600" b="1" spc="-40" dirty="0">
                          <a:latin typeface="Arial"/>
                          <a:cs typeface="Arial"/>
                        </a:rPr>
                        <a:t> </a:t>
                      </a:r>
                      <a:r>
                        <a:rPr sz="1600" b="1" dirty="0">
                          <a:latin typeface="Arial"/>
                          <a:cs typeface="Arial"/>
                        </a:rPr>
                        <a:t>in</a:t>
                      </a:r>
                      <a:r>
                        <a:rPr sz="1600" b="1" spc="-35" dirty="0">
                          <a:latin typeface="Arial"/>
                          <a:cs typeface="Arial"/>
                        </a:rPr>
                        <a:t> </a:t>
                      </a:r>
                      <a:r>
                        <a:rPr sz="1600" b="1" spc="-25" dirty="0">
                          <a:latin typeface="Arial"/>
                          <a:cs typeface="Arial"/>
                        </a:rPr>
                        <a:t>TFC</a:t>
                      </a:r>
                      <a:endParaRPr sz="1600">
                        <a:latin typeface="Arial"/>
                        <a:cs typeface="Arial"/>
                      </a:endParaRPr>
                    </a:p>
                  </a:txBody>
                  <a:tcPr marL="0" marR="0" marT="1016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0C1E7"/>
                    </a:solidFill>
                  </a:tcPr>
                </a:tc>
                <a:tc>
                  <a:txBody>
                    <a:bodyPr/>
                    <a:lstStyle/>
                    <a:p>
                      <a:pPr marL="287655" marR="415290">
                        <a:lnSpc>
                          <a:spcPts val="1880"/>
                        </a:lnSpc>
                        <a:spcBef>
                          <a:spcPts val="1820"/>
                        </a:spcBef>
                      </a:pPr>
                      <a:r>
                        <a:rPr sz="1600" spc="-20" dirty="0">
                          <a:latin typeface="Arial MT"/>
                          <a:cs typeface="Arial MT"/>
                        </a:rPr>
                        <a:t>Meta-</a:t>
                      </a:r>
                      <a:r>
                        <a:rPr sz="1600" dirty="0">
                          <a:latin typeface="Arial MT"/>
                          <a:cs typeface="Arial MT"/>
                        </a:rPr>
                        <a:t>analysis</a:t>
                      </a:r>
                      <a:r>
                        <a:rPr sz="1600" spc="-25" dirty="0">
                          <a:latin typeface="Arial MT"/>
                          <a:cs typeface="Arial MT"/>
                        </a:rPr>
                        <a:t> </a:t>
                      </a:r>
                      <a:r>
                        <a:rPr sz="1600" dirty="0">
                          <a:latin typeface="Arial MT"/>
                          <a:cs typeface="Arial MT"/>
                        </a:rPr>
                        <a:t>of</a:t>
                      </a:r>
                      <a:r>
                        <a:rPr sz="1600" spc="-10" dirty="0">
                          <a:latin typeface="Arial MT"/>
                          <a:cs typeface="Arial MT"/>
                        </a:rPr>
                        <a:t> </a:t>
                      </a:r>
                      <a:r>
                        <a:rPr sz="1600" dirty="0">
                          <a:latin typeface="Arial MT"/>
                          <a:cs typeface="Arial MT"/>
                        </a:rPr>
                        <a:t>observational</a:t>
                      </a:r>
                      <a:r>
                        <a:rPr sz="1600" spc="-35" dirty="0">
                          <a:latin typeface="Arial MT"/>
                          <a:cs typeface="Arial MT"/>
                        </a:rPr>
                        <a:t> </a:t>
                      </a:r>
                      <a:r>
                        <a:rPr sz="1600" dirty="0">
                          <a:latin typeface="Arial MT"/>
                          <a:cs typeface="Arial MT"/>
                        </a:rPr>
                        <a:t>studies,</a:t>
                      </a:r>
                      <a:r>
                        <a:rPr sz="1600" spc="-20" dirty="0">
                          <a:latin typeface="Arial MT"/>
                          <a:cs typeface="Arial MT"/>
                        </a:rPr>
                        <a:t> </a:t>
                      </a:r>
                      <a:r>
                        <a:rPr sz="1600" dirty="0">
                          <a:latin typeface="Arial MT"/>
                          <a:cs typeface="Arial MT"/>
                        </a:rPr>
                        <a:t>lab</a:t>
                      </a:r>
                      <a:r>
                        <a:rPr sz="1600" spc="-30" dirty="0">
                          <a:latin typeface="Arial MT"/>
                          <a:cs typeface="Arial MT"/>
                        </a:rPr>
                        <a:t> </a:t>
                      </a:r>
                      <a:r>
                        <a:rPr sz="1600" spc="-10" dirty="0">
                          <a:latin typeface="Arial MT"/>
                          <a:cs typeface="Arial MT"/>
                        </a:rPr>
                        <a:t>evaluations </a:t>
                      </a:r>
                      <a:r>
                        <a:rPr sz="1600" dirty="0">
                          <a:latin typeface="Arial MT"/>
                          <a:cs typeface="Arial MT"/>
                        </a:rPr>
                        <a:t>and</a:t>
                      </a:r>
                      <a:r>
                        <a:rPr sz="1600" spc="-10" dirty="0">
                          <a:latin typeface="Arial MT"/>
                          <a:cs typeface="Arial MT"/>
                        </a:rPr>
                        <a:t> </a:t>
                      </a:r>
                      <a:r>
                        <a:rPr sz="1600" dirty="0">
                          <a:latin typeface="Arial MT"/>
                          <a:cs typeface="Arial MT"/>
                        </a:rPr>
                        <a:t>case</a:t>
                      </a:r>
                      <a:r>
                        <a:rPr sz="1600" spc="-15" dirty="0">
                          <a:latin typeface="Arial MT"/>
                          <a:cs typeface="Arial MT"/>
                        </a:rPr>
                        <a:t> </a:t>
                      </a:r>
                      <a:r>
                        <a:rPr sz="1600" spc="-10" dirty="0">
                          <a:latin typeface="Arial MT"/>
                          <a:cs typeface="Arial MT"/>
                        </a:rPr>
                        <a:t>studies.</a:t>
                      </a:r>
                      <a:endParaRPr sz="1600">
                        <a:latin typeface="Arial MT"/>
                        <a:cs typeface="Arial MT"/>
                      </a:endParaRPr>
                    </a:p>
                  </a:txBody>
                  <a:tcPr marL="0" marR="0" marT="2311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0C1E7"/>
                    </a:solidFill>
                  </a:tcPr>
                </a:tc>
                <a:tc>
                  <a:txBody>
                    <a:bodyPr/>
                    <a:lstStyle/>
                    <a:p>
                      <a:pPr>
                        <a:lnSpc>
                          <a:spcPct val="100000"/>
                        </a:lnSpc>
                        <a:spcBef>
                          <a:spcPts val="844"/>
                        </a:spcBef>
                      </a:pPr>
                      <a:endParaRPr sz="1600">
                        <a:latin typeface="Times New Roman"/>
                        <a:cs typeface="Times New Roman"/>
                      </a:endParaRPr>
                    </a:p>
                    <a:p>
                      <a:pPr algn="ctr">
                        <a:lnSpc>
                          <a:spcPct val="100000"/>
                        </a:lnSpc>
                      </a:pPr>
                      <a:r>
                        <a:rPr sz="1600" b="1" spc="-10" dirty="0">
                          <a:latin typeface="Arial"/>
                          <a:cs typeface="Arial"/>
                        </a:rPr>
                        <a:t>C-</a:t>
                      </a:r>
                      <a:r>
                        <a:rPr sz="1600" b="1" spc="-25" dirty="0">
                          <a:latin typeface="Arial"/>
                          <a:cs typeface="Arial"/>
                        </a:rPr>
                        <a:t>LD</a:t>
                      </a:r>
                      <a:endParaRPr sz="1600">
                        <a:latin typeface="Arial"/>
                        <a:cs typeface="Arial"/>
                      </a:endParaRPr>
                    </a:p>
                  </a:txBody>
                  <a:tcPr marL="0" marR="0" marT="107314"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A0C1E7"/>
                    </a:solidFill>
                  </a:tcPr>
                </a:tc>
                <a:extLst>
                  <a:ext uri="{0D108BD9-81ED-4DB2-BD59-A6C34878D82A}">
                    <a16:rowId xmlns:a16="http://schemas.microsoft.com/office/drawing/2014/main" val="10002"/>
                  </a:ext>
                </a:extLst>
              </a:tr>
            </a:tbl>
          </a:graphicData>
        </a:graphic>
      </p:graphicFrame>
      <p:sp>
        <p:nvSpPr>
          <p:cNvPr id="8" name="object 8"/>
          <p:cNvSpPr txBox="1">
            <a:spLocks noGrp="1"/>
          </p:cNvSpPr>
          <p:nvPr>
            <p:ph type="ftr" sz="quarter" idx="5"/>
          </p:nvPr>
        </p:nvSpPr>
        <p:spPr>
          <a:prstGeom prst="rect">
            <a:avLst/>
          </a:prstGeom>
        </p:spPr>
        <p:txBody>
          <a:bodyPr vert="horz" wrap="square" lIns="0" tIns="0" rIns="0" bIns="0" rtlCol="0">
            <a:spAutoFit/>
          </a:bodyPr>
          <a:lstStyle/>
          <a:p>
            <a:pPr marL="12700">
              <a:lnSpc>
                <a:spcPct val="100000"/>
              </a:lnSpc>
            </a:pPr>
            <a:r>
              <a:rPr spc="-10" dirty="0"/>
              <a:t>#TCCC-CPP-PPT-</a:t>
            </a:r>
            <a:r>
              <a:rPr dirty="0"/>
              <a:t>22</a:t>
            </a:r>
            <a:r>
              <a:rPr spc="310" dirty="0"/>
              <a:t> </a:t>
            </a:r>
            <a:r>
              <a:rPr dirty="0"/>
              <a:t>08</a:t>
            </a:r>
            <a:r>
              <a:rPr spc="10" dirty="0"/>
              <a:t> </a:t>
            </a:r>
            <a:r>
              <a:rPr dirty="0"/>
              <a:t>AUG</a:t>
            </a:r>
            <a:r>
              <a:rPr spc="-5" dirty="0"/>
              <a:t> </a:t>
            </a:r>
            <a:r>
              <a:rPr spc="-25" dirty="0"/>
              <a:t>23</a:t>
            </a:r>
          </a:p>
        </p:txBody>
      </p:sp>
      <p:sp>
        <p:nvSpPr>
          <p:cNvPr id="9" name="object 9"/>
          <p:cNvSpPr txBox="1">
            <a:spLocks noGrp="1"/>
          </p:cNvSpPr>
          <p:nvPr>
            <p:ph type="sldNum" sz="quarter" idx="7"/>
          </p:nvPr>
        </p:nvSpPr>
        <p:spPr>
          <a:prstGeom prst="rect">
            <a:avLst/>
          </a:prstGeom>
        </p:spPr>
        <p:txBody>
          <a:bodyPr vert="horz" wrap="square" lIns="0" tIns="0" rIns="0" bIns="0" rtlCol="0">
            <a:spAutoFit/>
          </a:bodyPr>
          <a:lstStyle/>
          <a:p>
            <a:pPr marL="38100">
              <a:lnSpc>
                <a:spcPts val="1425"/>
              </a:lnSpc>
            </a:pPr>
            <a:fld id="{81D60167-4931-47E6-BA6A-407CBD079E47}" type="slidenum">
              <a:rPr spc="-25" dirty="0"/>
              <a:t>9</a:t>
            </a:fld>
            <a:endParaRPr spc="-25" dirty="0"/>
          </a:p>
        </p:txBody>
      </p:sp>
      <p:sp>
        <p:nvSpPr>
          <p:cNvPr id="6" name="object 6"/>
          <p:cNvSpPr txBox="1"/>
          <p:nvPr/>
        </p:nvSpPr>
        <p:spPr>
          <a:xfrm>
            <a:off x="2706281" y="998745"/>
            <a:ext cx="6859905" cy="1068070"/>
          </a:xfrm>
          <a:prstGeom prst="rect">
            <a:avLst/>
          </a:prstGeom>
        </p:spPr>
        <p:txBody>
          <a:bodyPr vert="horz" wrap="square" lIns="0" tIns="74295" rIns="0" bIns="0" rtlCol="0">
            <a:spAutoFit/>
          </a:bodyPr>
          <a:lstStyle/>
          <a:p>
            <a:pPr marL="12700" marR="5080" indent="672465">
              <a:lnSpc>
                <a:spcPts val="3890"/>
              </a:lnSpc>
              <a:spcBef>
                <a:spcPts val="585"/>
              </a:spcBef>
            </a:pPr>
            <a:r>
              <a:rPr sz="3600" b="1" dirty="0">
                <a:latin typeface="Arial"/>
                <a:cs typeface="Arial"/>
              </a:rPr>
              <a:t>EVIDENCE </a:t>
            </a:r>
            <a:r>
              <a:rPr sz="3600" b="1" spc="-10" dirty="0">
                <a:latin typeface="Arial"/>
                <a:cs typeface="Arial"/>
              </a:rPr>
              <a:t>SUPPORTING </a:t>
            </a:r>
            <a:r>
              <a:rPr sz="3600" b="1" dirty="0">
                <a:latin typeface="Arial"/>
                <a:cs typeface="Arial"/>
              </a:rPr>
              <a:t>CPR</a:t>
            </a:r>
            <a:r>
              <a:rPr sz="3600" b="1" spc="-65" dirty="0">
                <a:latin typeface="Arial"/>
                <a:cs typeface="Arial"/>
              </a:rPr>
              <a:t> </a:t>
            </a:r>
            <a:r>
              <a:rPr sz="3600" b="1" dirty="0">
                <a:latin typeface="Arial"/>
                <a:cs typeface="Arial"/>
              </a:rPr>
              <a:t>IN</a:t>
            </a:r>
            <a:r>
              <a:rPr sz="3600" b="1" spc="-60" dirty="0">
                <a:latin typeface="Arial"/>
                <a:cs typeface="Arial"/>
              </a:rPr>
              <a:t> </a:t>
            </a:r>
            <a:r>
              <a:rPr sz="3600" b="1" dirty="0">
                <a:latin typeface="Arial"/>
                <a:cs typeface="Arial"/>
              </a:rPr>
              <a:t>TACTICAL</a:t>
            </a:r>
            <a:r>
              <a:rPr sz="3600" b="1" spc="-60" dirty="0">
                <a:latin typeface="Arial"/>
                <a:cs typeface="Arial"/>
              </a:rPr>
              <a:t> </a:t>
            </a:r>
            <a:r>
              <a:rPr sz="3600" b="1" dirty="0">
                <a:latin typeface="Arial"/>
                <a:cs typeface="Arial"/>
              </a:rPr>
              <a:t>FIELD</a:t>
            </a:r>
            <a:r>
              <a:rPr sz="3600" b="1" spc="-75" dirty="0">
                <a:latin typeface="Arial"/>
                <a:cs typeface="Arial"/>
              </a:rPr>
              <a:t> </a:t>
            </a:r>
            <a:r>
              <a:rPr sz="3600" b="1" spc="-20" dirty="0">
                <a:latin typeface="Arial"/>
                <a:cs typeface="Arial"/>
              </a:rPr>
              <a:t>CARE</a:t>
            </a:r>
            <a:endParaRPr sz="3600">
              <a:latin typeface="Arial"/>
              <a:cs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19</TotalTime>
  <Words>4454</Words>
  <Application>Microsoft Office PowerPoint</Application>
  <PresentationFormat>Widescreen</PresentationFormat>
  <Paragraphs>282</Paragraphs>
  <Slides>14</Slides>
  <Notes>12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Aptos</vt:lpstr>
      <vt:lpstr>Arial</vt:lpstr>
      <vt:lpstr>Arial Black</vt:lpstr>
      <vt:lpstr>Arial MT</vt:lpstr>
      <vt:lpstr>Times New Roman</vt:lpstr>
      <vt:lpstr>Office Theme</vt:lpstr>
      <vt:lpstr>TACTICAL COMBAT CASUALTY CARE COURSE</vt:lpstr>
      <vt:lpstr>Module 22: Cardiopulmonary Resuscitation in TFC</vt:lpstr>
      <vt:lpstr>1 x TERMINAL LEARNING OBJECTIVES</vt:lpstr>
      <vt:lpstr>Module 22: Cardiopulmonary Resuscitation in TFC</vt:lpstr>
      <vt:lpstr>NON-HYPOVOLEMIC CARDIAC ARREST IN A TRAUMA CASUALTY</vt:lpstr>
      <vt:lpstr>Module 22: Cardiopulmonary Resuscitation in TFC</vt:lpstr>
      <vt:lpstr>Module 22: Cardiopulmonary Resuscitation in TFC</vt:lpstr>
      <vt:lpstr>PowerPoint Presentation</vt:lpstr>
      <vt:lpstr>Module 22: Cardiopulmonary Resuscitation in TFC</vt:lpstr>
      <vt:lpstr>Module 22: Cardiopulmonary Resuscitation in TFC</vt:lpstr>
      <vt:lpstr>SUMMARY</vt:lpstr>
      <vt:lpstr>CHECK ON LEARNING</vt:lpstr>
      <vt:lpstr>Module 22: Cardiopulmonary Resuscitation in TFC</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Eakins, Michael</dc:creator>
  <cp:lastModifiedBy>Adam Rafferty</cp:lastModifiedBy>
  <cp:revision>2</cp:revision>
  <dcterms:created xsi:type="dcterms:W3CDTF">2024-01-08T20:40:14Z</dcterms:created>
  <dcterms:modified xsi:type="dcterms:W3CDTF">2024-06-09T22:33:28Z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0x0101000A779B5AB5A1034BAE413FB7A2B9BC93</vt:lpwstr>
  </property>
  <property fmtid="{D5CDD505-2E9C-101B-9397-08002B2CF9AE}" pid="3" name="Created">
    <vt:filetime>2023-11-30T00:00:00Z</vt:filetime>
  </property>
  <property fmtid="{D5CDD505-2E9C-101B-9397-08002B2CF9AE}" pid="4" name="Creator">
    <vt:lpwstr>Acrobat PDFMaker 23 for PowerPoint</vt:lpwstr>
  </property>
  <property fmtid="{D5CDD505-2E9C-101B-9397-08002B2CF9AE}" pid="5" name="LastSaved">
    <vt:filetime>2024-01-08T00:00:00Z</vt:filetime>
  </property>
  <property fmtid="{D5CDD505-2E9C-101B-9397-08002B2CF9AE}" pid="6" name="Producer">
    <vt:lpwstr>Adobe PDF Library 23.6.156</vt:lpwstr>
  </property>
</Properties>
</file>